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0"/>
  </p:notesMasterIdLst>
  <p:sldIdLst>
    <p:sldId id="256" r:id="rId2"/>
    <p:sldId id="286" r:id="rId3"/>
    <p:sldId id="287" r:id="rId4"/>
    <p:sldId id="281" r:id="rId5"/>
    <p:sldId id="282" r:id="rId6"/>
    <p:sldId id="312" r:id="rId7"/>
    <p:sldId id="304" r:id="rId8"/>
    <p:sldId id="289" r:id="rId9"/>
    <p:sldId id="291" r:id="rId10"/>
    <p:sldId id="292" r:id="rId11"/>
    <p:sldId id="293" r:id="rId12"/>
    <p:sldId id="294" r:id="rId13"/>
    <p:sldId id="295" r:id="rId14"/>
    <p:sldId id="290" r:id="rId15"/>
    <p:sldId id="296" r:id="rId16"/>
    <p:sldId id="297" r:id="rId17"/>
    <p:sldId id="298" r:id="rId18"/>
    <p:sldId id="299" r:id="rId19"/>
    <p:sldId id="284" r:id="rId20"/>
    <p:sldId id="288" r:id="rId21"/>
    <p:sldId id="300" r:id="rId22"/>
    <p:sldId id="302" r:id="rId23"/>
    <p:sldId id="303" r:id="rId24"/>
    <p:sldId id="301" r:id="rId25"/>
    <p:sldId id="305" r:id="rId26"/>
    <p:sldId id="306" r:id="rId27"/>
    <p:sldId id="307" r:id="rId28"/>
    <p:sldId id="285" r:id="rId29"/>
    <p:sldId id="309" r:id="rId30"/>
    <p:sldId id="310" r:id="rId31"/>
    <p:sldId id="311" r:id="rId32"/>
    <p:sldId id="313" r:id="rId33"/>
    <p:sldId id="314" r:id="rId34"/>
    <p:sldId id="315" r:id="rId35"/>
    <p:sldId id="316" r:id="rId36"/>
    <p:sldId id="317" r:id="rId37"/>
    <p:sldId id="318" r:id="rId38"/>
    <p:sldId id="319" r:id="rId39"/>
    <p:sldId id="320" r:id="rId40"/>
    <p:sldId id="321" r:id="rId41"/>
    <p:sldId id="322" r:id="rId42"/>
    <p:sldId id="323" r:id="rId43"/>
    <p:sldId id="324" r:id="rId44"/>
    <p:sldId id="325" r:id="rId45"/>
    <p:sldId id="326" r:id="rId46"/>
    <p:sldId id="327" r:id="rId47"/>
    <p:sldId id="308" r:id="rId48"/>
    <p:sldId id="268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747D3C-0FE8-48CD-ABE8-2F27A3675F13}" type="datetimeFigureOut">
              <a:rPr lang="en-US" smtClean="0"/>
              <a:t>4/19/2023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5841D-9202-401D-8230-986CBD6804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269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hu-HU" dirty="0" smtClean="0"/>
              <a:t>Mintacím szerkesztése</a:t>
            </a:r>
            <a:endParaRPr lang="en-US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5E1A-9C8C-46AD-81E4-38711766F2B8}" type="datetime10">
              <a:rPr lang="en-US" smtClean="0"/>
              <a:t>07:05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076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31B6B-0932-4247-8245-8F27FDE5EEEA}" type="datetime10">
              <a:rPr lang="en-US" smtClean="0"/>
              <a:t>07:05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599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902E-9007-4551-B744-B2B2B6BC9C56}" type="datetime10">
              <a:rPr lang="en-US" smtClean="0"/>
              <a:t>07:05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70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07:05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56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932A-0FAF-4438-B561-2C6A2226D8DA}" type="datetime10">
              <a:rPr lang="en-US" smtClean="0"/>
              <a:t>07:05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302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CBC7E-FF97-495E-8EA6-C5BAD3AE314C}" type="datetime10">
              <a:rPr lang="en-US" smtClean="0"/>
              <a:t>07:05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073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AD53F-7ACA-4B0B-B523-4F46A2824FC5}" type="datetime10">
              <a:rPr lang="en-US" smtClean="0"/>
              <a:t>07:05</a:t>
            </a:fld>
            <a:endParaRPr lang="en-U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324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DC268-431E-4349-9A45-98FD4D86C13F}" type="datetime10">
              <a:rPr lang="en-US" smtClean="0"/>
              <a:t>07:05</a:t>
            </a:fld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8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4175-704E-4DD3-9E08-6D81C044BEE2}" type="datetime10">
              <a:rPr lang="en-US" smtClean="0"/>
              <a:t>07:05</a:t>
            </a:fld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72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E131A-5425-4BE3-A567-B8E7A0687957}" type="datetime10">
              <a:rPr lang="en-US" smtClean="0"/>
              <a:t>07:05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82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662BD-8D8B-46AD-9B8C-A463E47E2FF7}" type="datetime10">
              <a:rPr lang="en-US" smtClean="0"/>
              <a:t>07:05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21985-4801-4ED1-847D-F9AC44EE7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31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174172"/>
            <a:ext cx="10515600" cy="9593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 dirty="0" smtClean="0"/>
              <a:t>Mintacím szerkesztése</a:t>
            </a:r>
            <a:endParaRPr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422400"/>
            <a:ext cx="10515600" cy="475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476344" y="6376591"/>
            <a:ext cx="28774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003300"/>
                </a:solidFill>
                <a:latin typeface="Arial Narrow" panose="020B0606020202030204" pitchFamily="34" charset="0"/>
              </a:defRPr>
            </a:lvl1pPr>
          </a:lstStyle>
          <a:p>
            <a:fld id="{3F83F346-FC3B-4FAE-9C55-E22FC3EDEB65}" type="datetime10">
              <a:rPr lang="en-US" smtClean="0"/>
              <a:pPr/>
              <a:t>07:05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3300"/>
                </a:solidFill>
              </a:defRPr>
            </a:lvl1pPr>
          </a:lstStyle>
          <a:p>
            <a:fld id="{BF021985-4801-4ED1-847D-F9AC44EE79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églalap 6"/>
          <p:cNvSpPr/>
          <p:nvPr userDrawn="1"/>
        </p:nvSpPr>
        <p:spPr>
          <a:xfrm>
            <a:off x="0" y="1167618"/>
            <a:ext cx="12192000" cy="98474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églalap 7"/>
          <p:cNvSpPr/>
          <p:nvPr userDrawn="1"/>
        </p:nvSpPr>
        <p:spPr>
          <a:xfrm>
            <a:off x="0" y="6234797"/>
            <a:ext cx="12192000" cy="98474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zövegdoboz 8"/>
          <p:cNvSpPr txBox="1"/>
          <p:nvPr userDrawn="1"/>
        </p:nvSpPr>
        <p:spPr>
          <a:xfrm>
            <a:off x="838200" y="6333271"/>
            <a:ext cx="2964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3300"/>
                </a:solidFill>
                <a:latin typeface="Arial Narrow" panose="020B0606020202030204" pitchFamily="34" charset="0"/>
              </a:rPr>
              <a:t>Open </a:t>
            </a:r>
            <a:r>
              <a:rPr lang="hu-HU" dirty="0" err="1" smtClean="0">
                <a:solidFill>
                  <a:srgbClr val="003300"/>
                </a:solidFill>
                <a:latin typeface="Arial Narrow" panose="020B0606020202030204" pitchFamily="34" charset="0"/>
              </a:rPr>
              <a:t>source</a:t>
            </a:r>
            <a:r>
              <a:rPr lang="hu-HU" dirty="0" smtClean="0">
                <a:solidFill>
                  <a:srgbClr val="003300"/>
                </a:solidFill>
                <a:latin typeface="Arial Narrow" panose="020B0606020202030204" pitchFamily="34" charset="0"/>
              </a:rPr>
              <a:t> GIS</a:t>
            </a:r>
            <a:endParaRPr lang="en-US" dirty="0">
              <a:solidFill>
                <a:srgbClr val="003300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Szövegdoboz 9"/>
          <p:cNvSpPr txBox="1"/>
          <p:nvPr userDrawn="1"/>
        </p:nvSpPr>
        <p:spPr>
          <a:xfrm>
            <a:off x="3371273" y="6354246"/>
            <a:ext cx="5514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>
                <a:solidFill>
                  <a:srgbClr val="003300"/>
                </a:solidFill>
                <a:latin typeface="Arial Narrow" panose="020B0606020202030204" pitchFamily="34" charset="0"/>
              </a:rPr>
              <a:t>Eszközök készítése Pythonnal 2.</a:t>
            </a:r>
            <a:endParaRPr lang="en-US" dirty="0">
              <a:solidFill>
                <a:srgbClr val="0033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055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003300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rgbClr val="003300"/>
          </a:solidFill>
          <a:latin typeface="Arial Narrow" panose="020B0606020202030204" pitchFamily="34" charset="0"/>
          <a:ea typeface="+mn-ea"/>
          <a:cs typeface="+mn-cs"/>
        </a:defRPr>
      </a:lvl1pPr>
      <a:lvl2pPr marL="534988" indent="-228600" algn="l" defTabSz="914400" rtl="0" eaLnBrk="1" latinLnBrk="0" hangingPunct="1">
        <a:lnSpc>
          <a:spcPct val="90000"/>
        </a:lnSpc>
        <a:spcBef>
          <a:spcPts val="500"/>
        </a:spcBef>
        <a:buFont typeface="Arial Narrow" panose="020B0606020202030204" pitchFamily="34" charset="0"/>
        <a:buChar char="–"/>
        <a:defRPr sz="2400" kern="1200">
          <a:solidFill>
            <a:srgbClr val="006600"/>
          </a:solidFill>
          <a:latin typeface="Arial Narrow" panose="020B0606020202030204" pitchFamily="34" charset="0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rgbClr val="006600"/>
          </a:solidFill>
          <a:latin typeface="Courier New" panose="02070309020205020404" pitchFamily="49" charset="0"/>
          <a:ea typeface="+mn-ea"/>
          <a:cs typeface="Courier New" panose="02070309020205020404" pitchFamily="49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Eszközök </a:t>
            </a:r>
            <a:r>
              <a:rPr lang="hu-HU" dirty="0"/>
              <a:t>készítése </a:t>
            </a:r>
            <a:r>
              <a:rPr lang="hu-HU" dirty="0" smtClean="0"/>
              <a:t>Pythonnal 2.</a:t>
            </a:r>
            <a:endParaRPr lang="en-US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Open </a:t>
            </a:r>
            <a:r>
              <a:rPr lang="hu-HU" dirty="0" err="1"/>
              <a:t>source</a:t>
            </a:r>
            <a:r>
              <a:rPr lang="hu-HU" dirty="0"/>
              <a:t> </a:t>
            </a:r>
            <a:r>
              <a:rPr lang="hu-HU" dirty="0" smtClean="0"/>
              <a:t>GIS</a:t>
            </a:r>
          </a:p>
          <a:p>
            <a:r>
              <a:rPr lang="hu-HU" dirty="0" smtClean="0"/>
              <a:t>2023.04.19.</a:t>
            </a:r>
          </a:p>
          <a:p>
            <a:r>
              <a:rPr lang="hu-HU" dirty="0" err="1" smtClean="0"/>
              <a:t>Bede-Fazekas</a:t>
            </a:r>
            <a:r>
              <a:rPr lang="hu-HU" dirty="0" smtClean="0"/>
              <a:t> Ákos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64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Szkript</a:t>
            </a:r>
            <a:r>
              <a:rPr lang="hu-HU" dirty="0"/>
              <a:t> létrehozása Grafikus modellezővel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1"/>
            <a:ext cx="5762625" cy="4754563"/>
          </a:xfrm>
        </p:spPr>
        <p:txBody>
          <a:bodyPr/>
          <a:lstStyle/>
          <a:p>
            <a:r>
              <a:rPr lang="hu-HU" dirty="0" smtClean="0"/>
              <a:t>főbb lépések:</a:t>
            </a:r>
          </a:p>
          <a:p>
            <a:pPr lvl="1"/>
            <a:r>
              <a:rPr lang="hu-HU" dirty="0" smtClean="0"/>
              <a:t>bemeneti paraméterek létrehozása</a:t>
            </a:r>
          </a:p>
          <a:p>
            <a:pPr lvl="1"/>
            <a:r>
              <a:rPr lang="hu-HU" dirty="0" smtClean="0"/>
              <a:t>modell összerakása</a:t>
            </a:r>
          </a:p>
          <a:p>
            <a:pPr lvl="1"/>
            <a:r>
              <a:rPr lang="hu-HU" dirty="0" smtClean="0">
                <a:solidFill>
                  <a:srgbClr val="FF0000"/>
                </a:solidFill>
              </a:rPr>
              <a:t>kimeneti paraméterek nevének megadása</a:t>
            </a:r>
          </a:p>
          <a:p>
            <a:pPr lvl="1"/>
            <a:r>
              <a:rPr lang="hu-HU" dirty="0" smtClean="0"/>
              <a:t>modell elnevezése és csoportba sorolása</a:t>
            </a:r>
          </a:p>
          <a:p>
            <a:pPr lvl="1"/>
            <a:r>
              <a:rPr lang="hu-HU" dirty="0" smtClean="0"/>
              <a:t>Python-kód kinyerése: "Exportálás </a:t>
            </a:r>
            <a:r>
              <a:rPr lang="hu-HU" dirty="0" err="1" smtClean="0"/>
              <a:t>szkript</a:t>
            </a:r>
            <a:r>
              <a:rPr lang="hu-HU" dirty="0" smtClean="0"/>
              <a:t> algoritmusként…"</a:t>
            </a:r>
          </a:p>
          <a:p>
            <a:pPr lvl="1"/>
            <a:r>
              <a:rPr lang="hu-HU" dirty="0" smtClean="0"/>
              <a:t>szerkeszthetjük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08:19</a:t>
            </a:fld>
            <a:endParaRPr lang="en-US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6076" y="1422400"/>
            <a:ext cx="5381623" cy="22784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6076" y="3774748"/>
            <a:ext cx="5381624" cy="2402216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 flipH="1" flipV="1">
            <a:off x="10634133" y="1648177"/>
            <a:ext cx="1443566" cy="192694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01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Szkript</a:t>
            </a:r>
            <a:r>
              <a:rPr lang="hu-HU" dirty="0"/>
              <a:t> létrehozása Grafikus modellezővel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1"/>
            <a:ext cx="5762625" cy="4754563"/>
          </a:xfrm>
        </p:spPr>
        <p:txBody>
          <a:bodyPr/>
          <a:lstStyle/>
          <a:p>
            <a:r>
              <a:rPr lang="hu-HU" dirty="0" smtClean="0"/>
              <a:t>főbb lépések:</a:t>
            </a:r>
          </a:p>
          <a:p>
            <a:pPr lvl="1"/>
            <a:r>
              <a:rPr lang="hu-HU" dirty="0" smtClean="0"/>
              <a:t>bemeneti paraméterek létrehozása</a:t>
            </a:r>
          </a:p>
          <a:p>
            <a:pPr lvl="1"/>
            <a:r>
              <a:rPr lang="hu-HU" dirty="0" smtClean="0"/>
              <a:t>modell összerakása</a:t>
            </a:r>
          </a:p>
          <a:p>
            <a:pPr lvl="1"/>
            <a:r>
              <a:rPr lang="hu-HU" dirty="0" smtClean="0"/>
              <a:t>kimeneti paraméterek nevének megadása</a:t>
            </a:r>
          </a:p>
          <a:p>
            <a:pPr lvl="1"/>
            <a:r>
              <a:rPr lang="hu-HU" dirty="0" smtClean="0">
                <a:solidFill>
                  <a:srgbClr val="FF0000"/>
                </a:solidFill>
              </a:rPr>
              <a:t>modell elnevezése és csoportba sorolása</a:t>
            </a:r>
          </a:p>
          <a:p>
            <a:pPr lvl="1"/>
            <a:r>
              <a:rPr lang="hu-HU" dirty="0" smtClean="0"/>
              <a:t>Python-kód kinyerése: "Exportálás </a:t>
            </a:r>
            <a:r>
              <a:rPr lang="hu-HU" dirty="0" err="1" smtClean="0"/>
              <a:t>szkript</a:t>
            </a:r>
            <a:r>
              <a:rPr lang="hu-HU" dirty="0" smtClean="0"/>
              <a:t> algoritmusként…"</a:t>
            </a:r>
          </a:p>
          <a:p>
            <a:pPr lvl="1"/>
            <a:r>
              <a:rPr lang="hu-HU" dirty="0" smtClean="0"/>
              <a:t>szerkeszthetjük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08:19</a:t>
            </a:fld>
            <a:endParaRPr lang="en-US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6076" y="1422400"/>
            <a:ext cx="5381623" cy="22784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6076" y="3774748"/>
            <a:ext cx="5381624" cy="2402216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 flipH="1" flipV="1">
            <a:off x="6696077" y="3025422"/>
            <a:ext cx="1115834" cy="67542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66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Szkript</a:t>
            </a:r>
            <a:r>
              <a:rPr lang="hu-HU" dirty="0"/>
              <a:t> létrehozása Grafikus modellezővel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1"/>
            <a:ext cx="5762625" cy="4754563"/>
          </a:xfrm>
        </p:spPr>
        <p:txBody>
          <a:bodyPr/>
          <a:lstStyle/>
          <a:p>
            <a:r>
              <a:rPr lang="hu-HU" dirty="0" smtClean="0"/>
              <a:t>főbb lépések:</a:t>
            </a:r>
          </a:p>
          <a:p>
            <a:pPr lvl="1"/>
            <a:r>
              <a:rPr lang="hu-HU" dirty="0" smtClean="0"/>
              <a:t>bemeneti paraméterek létrehozása</a:t>
            </a:r>
          </a:p>
          <a:p>
            <a:pPr lvl="1"/>
            <a:r>
              <a:rPr lang="hu-HU" dirty="0" smtClean="0"/>
              <a:t>modell összerakása</a:t>
            </a:r>
          </a:p>
          <a:p>
            <a:pPr lvl="1"/>
            <a:r>
              <a:rPr lang="hu-HU" dirty="0" smtClean="0"/>
              <a:t>kimeneti paraméterek nevének megadása</a:t>
            </a:r>
          </a:p>
          <a:p>
            <a:pPr lvl="1"/>
            <a:r>
              <a:rPr lang="hu-HU" dirty="0" smtClean="0"/>
              <a:t>modell elnevezése és csoportba sorolása</a:t>
            </a:r>
          </a:p>
          <a:p>
            <a:pPr lvl="1"/>
            <a:r>
              <a:rPr lang="hu-HU" dirty="0" smtClean="0">
                <a:solidFill>
                  <a:srgbClr val="FF0000"/>
                </a:solidFill>
              </a:rPr>
              <a:t>Python-kód kinyerése: "Exportálás </a:t>
            </a:r>
            <a:r>
              <a:rPr lang="hu-HU" dirty="0" err="1" smtClean="0">
                <a:solidFill>
                  <a:srgbClr val="FF0000"/>
                </a:solidFill>
              </a:rPr>
              <a:t>szkript</a:t>
            </a:r>
            <a:r>
              <a:rPr lang="hu-HU" dirty="0" smtClean="0">
                <a:solidFill>
                  <a:srgbClr val="FF0000"/>
                </a:solidFill>
              </a:rPr>
              <a:t> algoritmusként…"</a:t>
            </a:r>
          </a:p>
          <a:p>
            <a:pPr lvl="1"/>
            <a:r>
              <a:rPr lang="hu-HU" dirty="0" smtClean="0"/>
              <a:t>szerkeszthetjük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08:19</a:t>
            </a:fld>
            <a:endParaRPr lang="en-US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6076" y="1422400"/>
            <a:ext cx="5381623" cy="22784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6076" y="3774748"/>
            <a:ext cx="5381624" cy="2402216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7890933" y="1524001"/>
            <a:ext cx="169334" cy="1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95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Szkript</a:t>
            </a:r>
            <a:r>
              <a:rPr lang="hu-HU" dirty="0"/>
              <a:t> létrehozása Grafikus modellezővel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1"/>
            <a:ext cx="5762625" cy="4754563"/>
          </a:xfrm>
        </p:spPr>
        <p:txBody>
          <a:bodyPr/>
          <a:lstStyle/>
          <a:p>
            <a:r>
              <a:rPr lang="hu-HU" dirty="0" smtClean="0"/>
              <a:t>főbb lépések:</a:t>
            </a:r>
          </a:p>
          <a:p>
            <a:pPr lvl="1"/>
            <a:r>
              <a:rPr lang="hu-HU" dirty="0" smtClean="0"/>
              <a:t>bemeneti paraméterek létrehozása</a:t>
            </a:r>
          </a:p>
          <a:p>
            <a:pPr lvl="1"/>
            <a:r>
              <a:rPr lang="hu-HU" dirty="0" smtClean="0"/>
              <a:t>modell összerakása</a:t>
            </a:r>
          </a:p>
          <a:p>
            <a:pPr lvl="1"/>
            <a:r>
              <a:rPr lang="hu-HU" dirty="0" smtClean="0"/>
              <a:t>kimeneti paraméterek nevének megadása</a:t>
            </a:r>
          </a:p>
          <a:p>
            <a:pPr lvl="1"/>
            <a:r>
              <a:rPr lang="hu-HU" dirty="0" smtClean="0"/>
              <a:t>modell elnevezése és csoportba sorolása</a:t>
            </a:r>
          </a:p>
          <a:p>
            <a:pPr lvl="1"/>
            <a:r>
              <a:rPr lang="hu-HU" dirty="0" smtClean="0"/>
              <a:t>Python-kód kinyerése: "Exportálás </a:t>
            </a:r>
            <a:r>
              <a:rPr lang="hu-HU" dirty="0" err="1" smtClean="0"/>
              <a:t>szkript</a:t>
            </a:r>
            <a:r>
              <a:rPr lang="hu-HU" dirty="0" smtClean="0"/>
              <a:t> algoritmusként…"</a:t>
            </a:r>
          </a:p>
          <a:p>
            <a:pPr lvl="1"/>
            <a:r>
              <a:rPr lang="hu-HU" dirty="0" smtClean="0">
                <a:solidFill>
                  <a:srgbClr val="FF0000"/>
                </a:solidFill>
              </a:rPr>
              <a:t>szerkeszthetjük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08:19</a:t>
            </a:fld>
            <a:endParaRPr lang="en-US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6076" y="1422400"/>
            <a:ext cx="5381623" cy="22784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6076" y="3774748"/>
            <a:ext cx="5381624" cy="2402216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80202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Szkript</a:t>
            </a:r>
            <a:r>
              <a:rPr lang="hu-HU" dirty="0"/>
              <a:t> létrehozása Grafikus modellezővel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mentés</a:t>
            </a:r>
          </a:p>
          <a:p>
            <a:pPr lvl="1"/>
            <a:r>
              <a:rPr lang="hu-HU" dirty="0" smtClean="0">
                <a:solidFill>
                  <a:srgbClr val="FF0000"/>
                </a:solidFill>
              </a:rPr>
              <a:t>modell mentése (.model3 fájl)</a:t>
            </a:r>
            <a:r>
              <a:rPr lang="hu-HU" dirty="0" smtClean="0"/>
              <a:t> </a:t>
            </a:r>
            <a:r>
              <a:rPr lang="hu-HU" dirty="0" smtClean="0">
                <a:sym typeface="Wingdings" panose="05000000000000000000" pitchFamily="2" charset="2"/>
              </a:rPr>
              <a:t> modelleszköz a gépünkön</a:t>
            </a:r>
            <a:endParaRPr lang="hu-HU" dirty="0" smtClean="0"/>
          </a:p>
          <a:p>
            <a:pPr lvl="1"/>
            <a:r>
              <a:rPr lang="hu-HU" dirty="0" smtClean="0"/>
              <a:t>modell mentése a projektben </a:t>
            </a:r>
            <a:r>
              <a:rPr lang="hu-HU" dirty="0" smtClean="0">
                <a:sym typeface="Wingdings" panose="05000000000000000000" pitchFamily="2" charset="2"/>
              </a:rPr>
              <a:t> hordozható </a:t>
            </a:r>
            <a:r>
              <a:rPr lang="hu-HU" dirty="0" err="1" smtClean="0">
                <a:sym typeface="Wingdings" panose="05000000000000000000" pitchFamily="2" charset="2"/>
              </a:rPr>
              <a:t>modellezköz</a:t>
            </a:r>
            <a:r>
              <a:rPr lang="hu-HU" dirty="0" smtClean="0">
                <a:sym typeface="Wingdings" panose="05000000000000000000" pitchFamily="2" charset="2"/>
              </a:rPr>
              <a:t> a projektfájlban (.</a:t>
            </a:r>
            <a:r>
              <a:rPr lang="hu-HU" dirty="0" err="1" smtClean="0">
                <a:sym typeface="Wingdings" panose="05000000000000000000" pitchFamily="2" charset="2"/>
              </a:rPr>
              <a:t>qgs</a:t>
            </a:r>
            <a:r>
              <a:rPr lang="hu-HU" dirty="0" smtClean="0">
                <a:sym typeface="Wingdings" panose="05000000000000000000" pitchFamily="2" charset="2"/>
              </a:rPr>
              <a:t>/.</a:t>
            </a:r>
            <a:r>
              <a:rPr lang="hu-HU" dirty="0" err="1" smtClean="0">
                <a:sym typeface="Wingdings" panose="05000000000000000000" pitchFamily="2" charset="2"/>
              </a:rPr>
              <a:t>qgz</a:t>
            </a:r>
            <a:r>
              <a:rPr lang="hu-HU" dirty="0" smtClean="0"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hu-HU" dirty="0" smtClean="0">
                <a:sym typeface="Wingdings" panose="05000000000000000000" pitchFamily="2" charset="2"/>
              </a:rPr>
              <a:t>Python-kód mentése  </a:t>
            </a:r>
            <a:r>
              <a:rPr lang="hu-HU" dirty="0" err="1" smtClean="0">
                <a:sym typeface="Wingdings" panose="05000000000000000000" pitchFamily="2" charset="2"/>
              </a:rPr>
              <a:t>szkripteszköz</a:t>
            </a:r>
            <a:endParaRPr lang="hu-HU" dirty="0" smtClean="0">
              <a:sym typeface="Wingdings" panose="05000000000000000000" pitchFamily="2" charset="2"/>
            </a:endParaRPr>
          </a:p>
          <a:p>
            <a:pPr indent="-228600"/>
            <a:r>
              <a:rPr lang="hu-HU" dirty="0" smtClean="0">
                <a:sym typeface="Wingdings" panose="05000000000000000000" pitchFamily="2" charset="2"/>
              </a:rPr>
              <a:t>alapértelmezett mappa  rögtön hozzáadja a Feldolgozás eszköztárhoz</a:t>
            </a:r>
            <a:endParaRPr lang="hu-HU" dirty="0"/>
          </a:p>
          <a:p>
            <a:pPr lvl="1"/>
            <a:endParaRPr lang="hu-HU" dirty="0" smtClean="0"/>
          </a:p>
          <a:p>
            <a:pPr lvl="1"/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08:19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1446" y="3543300"/>
            <a:ext cx="4006129" cy="25525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452" y="3543300"/>
            <a:ext cx="6028944" cy="25525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églalap 6"/>
          <p:cNvSpPr/>
          <p:nvPr/>
        </p:nvSpPr>
        <p:spPr>
          <a:xfrm>
            <a:off x="1140176" y="3652926"/>
            <a:ext cx="327379" cy="18529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65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Szkript</a:t>
            </a:r>
            <a:r>
              <a:rPr lang="hu-HU" dirty="0"/>
              <a:t> létrehozása Grafikus modellezővel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mentés</a:t>
            </a:r>
          </a:p>
          <a:p>
            <a:pPr lvl="1"/>
            <a:r>
              <a:rPr lang="hu-HU" dirty="0" smtClean="0"/>
              <a:t>modell mentése (.model3 fájl) </a:t>
            </a:r>
            <a:r>
              <a:rPr lang="hu-HU" dirty="0" smtClean="0">
                <a:sym typeface="Wingdings" panose="05000000000000000000" pitchFamily="2" charset="2"/>
              </a:rPr>
              <a:t> </a:t>
            </a:r>
            <a:r>
              <a:rPr lang="hu-HU" dirty="0" smtClean="0">
                <a:solidFill>
                  <a:srgbClr val="FF0000"/>
                </a:solidFill>
                <a:sym typeface="Wingdings" panose="05000000000000000000" pitchFamily="2" charset="2"/>
              </a:rPr>
              <a:t>modelleszköz a gépünkön</a:t>
            </a:r>
            <a:endParaRPr lang="hu-HU" dirty="0" smtClean="0">
              <a:solidFill>
                <a:srgbClr val="FF0000"/>
              </a:solidFill>
            </a:endParaRPr>
          </a:p>
          <a:p>
            <a:pPr lvl="1"/>
            <a:r>
              <a:rPr lang="hu-HU" dirty="0" smtClean="0"/>
              <a:t>modell mentése a projektben </a:t>
            </a:r>
            <a:r>
              <a:rPr lang="hu-HU" dirty="0" smtClean="0">
                <a:sym typeface="Wingdings" panose="05000000000000000000" pitchFamily="2" charset="2"/>
              </a:rPr>
              <a:t> </a:t>
            </a:r>
            <a:r>
              <a:rPr lang="hu-HU" dirty="0">
                <a:sym typeface="Wingdings" panose="05000000000000000000" pitchFamily="2" charset="2"/>
              </a:rPr>
              <a:t>hordozható </a:t>
            </a:r>
            <a:r>
              <a:rPr lang="hu-HU" dirty="0" err="1">
                <a:sym typeface="Wingdings" panose="05000000000000000000" pitchFamily="2" charset="2"/>
              </a:rPr>
              <a:t>modellezköz</a:t>
            </a:r>
            <a:r>
              <a:rPr lang="hu-HU" dirty="0">
                <a:sym typeface="Wingdings" panose="05000000000000000000" pitchFamily="2" charset="2"/>
              </a:rPr>
              <a:t> </a:t>
            </a:r>
            <a:r>
              <a:rPr lang="hu-HU" dirty="0" smtClean="0">
                <a:sym typeface="Wingdings" panose="05000000000000000000" pitchFamily="2" charset="2"/>
              </a:rPr>
              <a:t>a projektfájlban (.</a:t>
            </a:r>
            <a:r>
              <a:rPr lang="hu-HU" dirty="0" err="1" smtClean="0">
                <a:sym typeface="Wingdings" panose="05000000000000000000" pitchFamily="2" charset="2"/>
              </a:rPr>
              <a:t>qgs</a:t>
            </a:r>
            <a:r>
              <a:rPr lang="hu-HU" dirty="0" smtClean="0">
                <a:sym typeface="Wingdings" panose="05000000000000000000" pitchFamily="2" charset="2"/>
              </a:rPr>
              <a:t>/.</a:t>
            </a:r>
            <a:r>
              <a:rPr lang="hu-HU" dirty="0" err="1" smtClean="0">
                <a:sym typeface="Wingdings" panose="05000000000000000000" pitchFamily="2" charset="2"/>
              </a:rPr>
              <a:t>qgz</a:t>
            </a:r>
            <a:r>
              <a:rPr lang="hu-HU" dirty="0" smtClean="0"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hu-HU" dirty="0" smtClean="0">
                <a:sym typeface="Wingdings" panose="05000000000000000000" pitchFamily="2" charset="2"/>
              </a:rPr>
              <a:t>Python-kód mentése  </a:t>
            </a:r>
            <a:r>
              <a:rPr lang="hu-HU" dirty="0" err="1" smtClean="0">
                <a:sym typeface="Wingdings" panose="05000000000000000000" pitchFamily="2" charset="2"/>
              </a:rPr>
              <a:t>szkripteszköz</a:t>
            </a:r>
            <a:endParaRPr lang="hu-HU" dirty="0" smtClean="0">
              <a:sym typeface="Wingdings" panose="05000000000000000000" pitchFamily="2" charset="2"/>
            </a:endParaRPr>
          </a:p>
          <a:p>
            <a:pPr indent="-228600"/>
            <a:r>
              <a:rPr lang="hu-HU" dirty="0" smtClean="0">
                <a:sym typeface="Wingdings" panose="05000000000000000000" pitchFamily="2" charset="2"/>
              </a:rPr>
              <a:t>alapértelmezett mappa  rögtön hozzáadja a Feldolgozás eszköztárhoz</a:t>
            </a:r>
            <a:endParaRPr lang="hu-HU" dirty="0"/>
          </a:p>
          <a:p>
            <a:pPr lvl="1"/>
            <a:endParaRPr lang="hu-HU" dirty="0" smtClean="0"/>
          </a:p>
          <a:p>
            <a:pPr lvl="1"/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08:19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1446" y="3543300"/>
            <a:ext cx="4006129" cy="25525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452" y="3543300"/>
            <a:ext cx="6028944" cy="25525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églalap 6"/>
          <p:cNvSpPr/>
          <p:nvPr/>
        </p:nvSpPr>
        <p:spPr>
          <a:xfrm flipV="1">
            <a:off x="7105313" y="4143021"/>
            <a:ext cx="3867487" cy="46284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33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Szkript</a:t>
            </a:r>
            <a:r>
              <a:rPr lang="hu-HU" dirty="0"/>
              <a:t> létrehozása Grafikus modellezővel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mentés</a:t>
            </a:r>
          </a:p>
          <a:p>
            <a:pPr lvl="1"/>
            <a:r>
              <a:rPr lang="hu-HU" dirty="0" smtClean="0"/>
              <a:t>modell mentése (.model3 fájl) </a:t>
            </a:r>
            <a:r>
              <a:rPr lang="hu-HU" dirty="0" smtClean="0">
                <a:sym typeface="Wingdings" panose="05000000000000000000" pitchFamily="2" charset="2"/>
              </a:rPr>
              <a:t> modelleszköz a gépünkön</a:t>
            </a:r>
            <a:endParaRPr lang="hu-HU" dirty="0" smtClean="0"/>
          </a:p>
          <a:p>
            <a:pPr lvl="1"/>
            <a:r>
              <a:rPr lang="hu-HU" dirty="0" smtClean="0">
                <a:solidFill>
                  <a:srgbClr val="FF0000"/>
                </a:solidFill>
              </a:rPr>
              <a:t>modell mentése a projektben</a:t>
            </a:r>
            <a:r>
              <a:rPr lang="hu-HU" dirty="0" smtClean="0"/>
              <a:t> </a:t>
            </a:r>
            <a:r>
              <a:rPr lang="hu-HU" dirty="0" smtClean="0">
                <a:sym typeface="Wingdings" panose="05000000000000000000" pitchFamily="2" charset="2"/>
              </a:rPr>
              <a:t> </a:t>
            </a:r>
            <a:r>
              <a:rPr lang="hu-HU" dirty="0">
                <a:sym typeface="Wingdings" panose="05000000000000000000" pitchFamily="2" charset="2"/>
              </a:rPr>
              <a:t>hordozható </a:t>
            </a:r>
            <a:r>
              <a:rPr lang="hu-HU" dirty="0" err="1">
                <a:sym typeface="Wingdings" panose="05000000000000000000" pitchFamily="2" charset="2"/>
              </a:rPr>
              <a:t>modellezköz</a:t>
            </a:r>
            <a:r>
              <a:rPr lang="hu-HU" dirty="0">
                <a:sym typeface="Wingdings" panose="05000000000000000000" pitchFamily="2" charset="2"/>
              </a:rPr>
              <a:t> </a:t>
            </a:r>
            <a:r>
              <a:rPr lang="hu-HU" dirty="0" smtClean="0">
                <a:sym typeface="Wingdings" panose="05000000000000000000" pitchFamily="2" charset="2"/>
              </a:rPr>
              <a:t>a projektfájlban (.</a:t>
            </a:r>
            <a:r>
              <a:rPr lang="hu-HU" dirty="0" err="1" smtClean="0">
                <a:sym typeface="Wingdings" panose="05000000000000000000" pitchFamily="2" charset="2"/>
              </a:rPr>
              <a:t>qgs</a:t>
            </a:r>
            <a:r>
              <a:rPr lang="hu-HU" dirty="0" smtClean="0">
                <a:sym typeface="Wingdings" panose="05000000000000000000" pitchFamily="2" charset="2"/>
              </a:rPr>
              <a:t>/.</a:t>
            </a:r>
            <a:r>
              <a:rPr lang="hu-HU" dirty="0" err="1" smtClean="0">
                <a:sym typeface="Wingdings" panose="05000000000000000000" pitchFamily="2" charset="2"/>
              </a:rPr>
              <a:t>qgz</a:t>
            </a:r>
            <a:r>
              <a:rPr lang="hu-HU" dirty="0" smtClean="0"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hu-HU" dirty="0" smtClean="0">
                <a:sym typeface="Wingdings" panose="05000000000000000000" pitchFamily="2" charset="2"/>
              </a:rPr>
              <a:t>Python-kód mentése  </a:t>
            </a:r>
            <a:r>
              <a:rPr lang="hu-HU" dirty="0" err="1" smtClean="0">
                <a:sym typeface="Wingdings" panose="05000000000000000000" pitchFamily="2" charset="2"/>
              </a:rPr>
              <a:t>szkripteszköz</a:t>
            </a:r>
            <a:endParaRPr lang="hu-HU" dirty="0" smtClean="0">
              <a:sym typeface="Wingdings" panose="05000000000000000000" pitchFamily="2" charset="2"/>
            </a:endParaRPr>
          </a:p>
          <a:p>
            <a:pPr indent="-228600"/>
            <a:r>
              <a:rPr lang="hu-HU" dirty="0" smtClean="0">
                <a:sym typeface="Wingdings" panose="05000000000000000000" pitchFamily="2" charset="2"/>
              </a:rPr>
              <a:t>alapértelmezett mappa  rögtön hozzáadja a Feldolgozás eszköztárhoz</a:t>
            </a:r>
            <a:endParaRPr lang="hu-HU" dirty="0"/>
          </a:p>
          <a:p>
            <a:pPr lvl="1"/>
            <a:endParaRPr lang="hu-HU" dirty="0" smtClean="0"/>
          </a:p>
          <a:p>
            <a:pPr lvl="1"/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08:19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1446" y="3543300"/>
            <a:ext cx="4006129" cy="25525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452" y="3543300"/>
            <a:ext cx="6028944" cy="25525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églalap 6"/>
          <p:cNvSpPr/>
          <p:nvPr/>
        </p:nvSpPr>
        <p:spPr>
          <a:xfrm>
            <a:off x="1456266" y="3652927"/>
            <a:ext cx="169334" cy="1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47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Szkript</a:t>
            </a:r>
            <a:r>
              <a:rPr lang="hu-HU" dirty="0"/>
              <a:t> létrehozása Grafikus modellezővel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mentés</a:t>
            </a:r>
          </a:p>
          <a:p>
            <a:pPr lvl="1"/>
            <a:r>
              <a:rPr lang="hu-HU" dirty="0" smtClean="0"/>
              <a:t>modell mentése (.model3 fájl) </a:t>
            </a:r>
            <a:r>
              <a:rPr lang="hu-HU" dirty="0" smtClean="0">
                <a:sym typeface="Wingdings" panose="05000000000000000000" pitchFamily="2" charset="2"/>
              </a:rPr>
              <a:t> modelleszköz a gépünkön</a:t>
            </a:r>
            <a:endParaRPr lang="hu-HU" dirty="0" smtClean="0"/>
          </a:p>
          <a:p>
            <a:pPr lvl="1"/>
            <a:r>
              <a:rPr lang="hu-HU" dirty="0" smtClean="0"/>
              <a:t>modell mentése a projektben </a:t>
            </a:r>
            <a:r>
              <a:rPr lang="hu-HU" dirty="0" smtClean="0">
                <a:sym typeface="Wingdings" panose="05000000000000000000" pitchFamily="2" charset="2"/>
              </a:rPr>
              <a:t> </a:t>
            </a:r>
            <a:r>
              <a:rPr lang="hu-HU" dirty="0">
                <a:solidFill>
                  <a:srgbClr val="FF0000"/>
                </a:solidFill>
                <a:sym typeface="Wingdings" panose="05000000000000000000" pitchFamily="2" charset="2"/>
              </a:rPr>
              <a:t>hordozható </a:t>
            </a:r>
            <a:r>
              <a:rPr lang="hu-HU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modellezköz</a:t>
            </a:r>
            <a:r>
              <a:rPr lang="hu-HU" dirty="0" smtClean="0">
                <a:solidFill>
                  <a:srgbClr val="FF0000"/>
                </a:solidFill>
                <a:sym typeface="Wingdings" panose="05000000000000000000" pitchFamily="2" charset="2"/>
              </a:rPr>
              <a:t> a projektfájlban (.</a:t>
            </a:r>
            <a:r>
              <a:rPr lang="hu-HU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qgs</a:t>
            </a:r>
            <a:r>
              <a:rPr lang="hu-HU" dirty="0" smtClean="0">
                <a:solidFill>
                  <a:srgbClr val="FF0000"/>
                </a:solidFill>
                <a:sym typeface="Wingdings" panose="05000000000000000000" pitchFamily="2" charset="2"/>
              </a:rPr>
              <a:t>/.</a:t>
            </a:r>
            <a:r>
              <a:rPr lang="hu-HU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qgz</a:t>
            </a:r>
            <a:r>
              <a:rPr lang="hu-HU" dirty="0" smtClean="0">
                <a:solidFill>
                  <a:srgbClr val="FF0000"/>
                </a:solidFill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hu-HU" dirty="0" smtClean="0">
                <a:sym typeface="Wingdings" panose="05000000000000000000" pitchFamily="2" charset="2"/>
              </a:rPr>
              <a:t>Python-kód mentése  </a:t>
            </a:r>
            <a:r>
              <a:rPr lang="hu-HU" dirty="0" err="1" smtClean="0">
                <a:sym typeface="Wingdings" panose="05000000000000000000" pitchFamily="2" charset="2"/>
              </a:rPr>
              <a:t>szkripteszköz</a:t>
            </a:r>
            <a:endParaRPr lang="hu-HU" dirty="0" smtClean="0">
              <a:sym typeface="Wingdings" panose="05000000000000000000" pitchFamily="2" charset="2"/>
            </a:endParaRPr>
          </a:p>
          <a:p>
            <a:pPr indent="-228600"/>
            <a:r>
              <a:rPr lang="hu-HU" dirty="0" smtClean="0">
                <a:sym typeface="Wingdings" panose="05000000000000000000" pitchFamily="2" charset="2"/>
              </a:rPr>
              <a:t>alapértelmezett mappa  rögtön hozzáadja a Feldolgozás eszköztárhoz</a:t>
            </a:r>
            <a:endParaRPr lang="hu-HU" dirty="0"/>
          </a:p>
          <a:p>
            <a:pPr lvl="1"/>
            <a:endParaRPr lang="hu-HU" dirty="0" smtClean="0"/>
          </a:p>
          <a:p>
            <a:pPr lvl="1"/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08:19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1446" y="3543300"/>
            <a:ext cx="4006129" cy="25525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452" y="3543300"/>
            <a:ext cx="6028944" cy="25525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églalap 6"/>
          <p:cNvSpPr/>
          <p:nvPr/>
        </p:nvSpPr>
        <p:spPr>
          <a:xfrm flipV="1">
            <a:off x="7105313" y="4588127"/>
            <a:ext cx="3867487" cy="46284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48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Szkript</a:t>
            </a:r>
            <a:r>
              <a:rPr lang="hu-HU" dirty="0"/>
              <a:t> létrehozása Grafikus modellezővel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mentés</a:t>
            </a:r>
          </a:p>
          <a:p>
            <a:pPr lvl="1"/>
            <a:r>
              <a:rPr lang="hu-HU" dirty="0" smtClean="0"/>
              <a:t>modell mentése (.model3 fájl) </a:t>
            </a:r>
            <a:r>
              <a:rPr lang="hu-HU" dirty="0" smtClean="0">
                <a:sym typeface="Wingdings" panose="05000000000000000000" pitchFamily="2" charset="2"/>
              </a:rPr>
              <a:t> modelleszköz a gépünkön</a:t>
            </a:r>
            <a:endParaRPr lang="hu-HU" dirty="0" smtClean="0"/>
          </a:p>
          <a:p>
            <a:pPr lvl="1"/>
            <a:r>
              <a:rPr lang="hu-HU" dirty="0" smtClean="0"/>
              <a:t>modell mentése a projektben </a:t>
            </a:r>
            <a:r>
              <a:rPr lang="hu-HU" dirty="0" smtClean="0">
                <a:sym typeface="Wingdings" panose="05000000000000000000" pitchFamily="2" charset="2"/>
              </a:rPr>
              <a:t> </a:t>
            </a:r>
            <a:r>
              <a:rPr lang="hu-HU" dirty="0">
                <a:sym typeface="Wingdings" panose="05000000000000000000" pitchFamily="2" charset="2"/>
              </a:rPr>
              <a:t>hordozható </a:t>
            </a:r>
            <a:r>
              <a:rPr lang="hu-HU" dirty="0" err="1">
                <a:sym typeface="Wingdings" panose="05000000000000000000" pitchFamily="2" charset="2"/>
              </a:rPr>
              <a:t>modellezköz</a:t>
            </a:r>
            <a:r>
              <a:rPr lang="hu-HU" dirty="0">
                <a:sym typeface="Wingdings" panose="05000000000000000000" pitchFamily="2" charset="2"/>
              </a:rPr>
              <a:t> </a:t>
            </a:r>
            <a:r>
              <a:rPr lang="hu-HU" dirty="0" smtClean="0">
                <a:sym typeface="Wingdings" panose="05000000000000000000" pitchFamily="2" charset="2"/>
              </a:rPr>
              <a:t>a projektfájlban (.</a:t>
            </a:r>
            <a:r>
              <a:rPr lang="hu-HU" dirty="0" err="1" smtClean="0">
                <a:sym typeface="Wingdings" panose="05000000000000000000" pitchFamily="2" charset="2"/>
              </a:rPr>
              <a:t>qgs</a:t>
            </a:r>
            <a:r>
              <a:rPr lang="hu-HU" dirty="0" smtClean="0">
                <a:sym typeface="Wingdings" panose="05000000000000000000" pitchFamily="2" charset="2"/>
              </a:rPr>
              <a:t>/.</a:t>
            </a:r>
            <a:r>
              <a:rPr lang="hu-HU" dirty="0" err="1" smtClean="0">
                <a:sym typeface="Wingdings" panose="05000000000000000000" pitchFamily="2" charset="2"/>
              </a:rPr>
              <a:t>qgz</a:t>
            </a:r>
            <a:r>
              <a:rPr lang="hu-HU" dirty="0" smtClean="0">
                <a:sym typeface="Wingdings" panose="05000000000000000000" pitchFamily="2" charset="2"/>
              </a:rPr>
              <a:t>)</a:t>
            </a:r>
          </a:p>
          <a:p>
            <a:pPr lvl="1"/>
            <a:r>
              <a:rPr lang="hu-HU" dirty="0" smtClean="0">
                <a:sym typeface="Wingdings" panose="05000000000000000000" pitchFamily="2" charset="2"/>
              </a:rPr>
              <a:t>Python-kód mentése  </a:t>
            </a:r>
            <a:r>
              <a:rPr lang="hu-HU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szkripteszköz</a:t>
            </a:r>
            <a:endParaRPr lang="hu-HU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indent="-228600"/>
            <a:r>
              <a:rPr lang="hu-HU" dirty="0" smtClean="0">
                <a:sym typeface="Wingdings" panose="05000000000000000000" pitchFamily="2" charset="2"/>
              </a:rPr>
              <a:t>alapértelmezett mappa  rögtön hozzáadja a Feldolgozás eszköztárhoz</a:t>
            </a:r>
            <a:endParaRPr lang="hu-HU" dirty="0"/>
          </a:p>
          <a:p>
            <a:pPr lvl="1"/>
            <a:endParaRPr lang="hu-HU" dirty="0" smtClean="0"/>
          </a:p>
          <a:p>
            <a:pPr lvl="1"/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08:19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1446" y="3543300"/>
            <a:ext cx="4006129" cy="25525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452" y="3543300"/>
            <a:ext cx="6028944" cy="25525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églalap 6"/>
          <p:cNvSpPr/>
          <p:nvPr/>
        </p:nvSpPr>
        <p:spPr>
          <a:xfrm flipV="1">
            <a:off x="7105313" y="5339644"/>
            <a:ext cx="3867487" cy="58789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8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Szkript</a:t>
            </a:r>
            <a:r>
              <a:rPr lang="hu-HU" dirty="0" smtClean="0"/>
              <a:t> létrehozása Grafikus modellezővel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DEMO 1</a:t>
            </a:r>
          </a:p>
          <a:p>
            <a:pPr lvl="1"/>
            <a:r>
              <a:rPr lang="hu-HU" dirty="0" smtClean="0"/>
              <a:t>múlt óra végén szereplő feladatot valósítsuk meg Grafikus modellezővel</a:t>
            </a:r>
          </a:p>
          <a:p>
            <a:pPr lvl="1"/>
            <a:r>
              <a:rPr lang="hu-HU" dirty="0" smtClean="0"/>
              <a:t>futtassuk le, mentsük, </a:t>
            </a:r>
            <a:r>
              <a:rPr lang="hu-HU" dirty="0" err="1" smtClean="0"/>
              <a:t>mentsük</a:t>
            </a:r>
            <a:r>
              <a:rPr lang="hu-HU" dirty="0" smtClean="0"/>
              <a:t> a projektbe</a:t>
            </a:r>
          </a:p>
          <a:p>
            <a:pPr lvl="1"/>
            <a:r>
              <a:rPr lang="hu-HU" dirty="0" smtClean="0"/>
              <a:t>nyerjük ki a Python-kódot, mentsük </a:t>
            </a:r>
            <a:r>
              <a:rPr lang="hu-HU" dirty="0" err="1" smtClean="0"/>
              <a:t>szkripteszközként</a:t>
            </a:r>
            <a:endParaRPr lang="hu-HU" dirty="0" smtClean="0"/>
          </a:p>
          <a:p>
            <a:pPr lvl="1"/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08:19</a:t>
            </a:fld>
            <a:endParaRPr lang="en-US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6144" y="3203906"/>
            <a:ext cx="4519697" cy="29730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59" y="3203906"/>
            <a:ext cx="7381875" cy="297305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6750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Feladat (múlt órai)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kiindulva az </a:t>
            </a:r>
            <a:r>
              <a:rPr lang="hu-HU" dirty="0" err="1" smtClean="0"/>
              <a:t>eszkozsablon.py</a:t>
            </a:r>
            <a:r>
              <a:rPr lang="hu-HU" dirty="0" smtClean="0"/>
              <a:t> fájlból készíts egy </a:t>
            </a:r>
            <a:r>
              <a:rPr lang="hu-HU" dirty="0" err="1" smtClean="0"/>
              <a:t>szkripteszközt</a:t>
            </a:r>
            <a:r>
              <a:rPr lang="hu-HU" dirty="0" smtClean="0"/>
              <a:t>, amely</a:t>
            </a:r>
          </a:p>
          <a:p>
            <a:pPr lvl="1"/>
            <a:r>
              <a:rPr lang="hu-HU" dirty="0" smtClean="0"/>
              <a:t>egy bemeneti poligonos vektorréteg elemeinek képezi a </a:t>
            </a:r>
            <a:r>
              <a:rPr lang="hu-HU" dirty="0" err="1" smtClean="0"/>
              <a:t>centroidjait</a:t>
            </a:r>
            <a:r>
              <a:rPr lang="hu-HU" dirty="0" smtClean="0"/>
              <a:t>;</a:t>
            </a:r>
          </a:p>
          <a:p>
            <a:pPr lvl="1"/>
            <a:r>
              <a:rPr lang="hu-HU" dirty="0" smtClean="0"/>
              <a:t>egy bemeneti logikai érték segítségével a felhasználó eldöntheti, hogy a többelemű entitásokra közös vagy különálló </a:t>
            </a:r>
            <a:r>
              <a:rPr lang="hu-HU" dirty="0" err="1" smtClean="0"/>
              <a:t>centroidok</a:t>
            </a:r>
            <a:r>
              <a:rPr lang="hu-HU" dirty="0" smtClean="0"/>
              <a:t> készüljenek;</a:t>
            </a:r>
          </a:p>
          <a:p>
            <a:pPr lvl="1"/>
            <a:r>
              <a:rPr lang="hu-HU" dirty="0" smtClean="0"/>
              <a:t>a </a:t>
            </a:r>
            <a:r>
              <a:rPr lang="hu-HU" dirty="0" err="1" smtClean="0"/>
              <a:t>centroidokat</a:t>
            </a:r>
            <a:r>
              <a:rPr lang="hu-HU" dirty="0" smtClean="0"/>
              <a:t> összevonja egy darab többelemű entitássá (</a:t>
            </a:r>
            <a:r>
              <a:rPr lang="hu-HU" dirty="0" err="1" smtClean="0"/>
              <a:t>native</a:t>
            </a:r>
            <a:r>
              <a:rPr lang="hu-HU" dirty="0" smtClean="0"/>
              <a:t>:</a:t>
            </a:r>
            <a:r>
              <a:rPr lang="hu-HU" dirty="0" err="1" smtClean="0"/>
              <a:t>dissolve</a:t>
            </a:r>
            <a:r>
              <a:rPr lang="hu-HU" dirty="0" smtClean="0"/>
              <a:t> vagy </a:t>
            </a:r>
            <a:r>
              <a:rPr lang="hu-HU" dirty="0" err="1" smtClean="0"/>
              <a:t>native</a:t>
            </a:r>
            <a:r>
              <a:rPr lang="hu-HU" dirty="0" smtClean="0"/>
              <a:t>:</a:t>
            </a:r>
            <a:r>
              <a:rPr lang="hu-HU" dirty="0" err="1" smtClean="0"/>
              <a:t>collect</a:t>
            </a:r>
            <a:r>
              <a:rPr lang="hu-HU" dirty="0" smtClean="0"/>
              <a:t>);</a:t>
            </a:r>
          </a:p>
          <a:p>
            <a:pPr lvl="1"/>
            <a:r>
              <a:rPr lang="hu-HU" dirty="0" smtClean="0"/>
              <a:t>képezi a legkisebb befoglaló sokszöget;</a:t>
            </a:r>
          </a:p>
          <a:p>
            <a:pPr lvl="1"/>
            <a:r>
              <a:rPr lang="hu-HU" dirty="0" smtClean="0"/>
              <a:t>és a felhasználó által megadott számú (alapértelmezetten 1000) véletlen pontot generál benne (</a:t>
            </a:r>
            <a:r>
              <a:rPr lang="hu-HU" dirty="0" err="1" smtClean="0"/>
              <a:t>qgis</a:t>
            </a:r>
            <a:r>
              <a:rPr lang="hu-HU" dirty="0" smtClean="0"/>
              <a:t>:</a:t>
            </a:r>
            <a:r>
              <a:rPr lang="hu-HU" dirty="0" err="1" smtClean="0"/>
              <a:t>randompointsinsidepolygons</a:t>
            </a:r>
            <a:r>
              <a:rPr lang="hu-HU" dirty="0" smtClean="0"/>
              <a:t>), minimális távolság nélkül</a:t>
            </a:r>
          </a:p>
          <a:p>
            <a:r>
              <a:rPr lang="hu-HU" dirty="0" smtClean="0"/>
              <a:t>fő kimenetként véletlen pontokat, és további kimenetként a konvex sokszöget adjad vissza</a:t>
            </a:r>
            <a:endParaRPr lang="hu-HU" dirty="0"/>
          </a:p>
          <a:p>
            <a:r>
              <a:rPr lang="hu-HU" dirty="0" smtClean="0"/>
              <a:t>a felhasználót tájékoztasd a futás állásáról, és biztosítsd a megszakíthatóságot</a:t>
            </a:r>
          </a:p>
          <a:p>
            <a:r>
              <a:rPr lang="hu-HU" dirty="0" smtClean="0"/>
              <a:t>mentsd más néven a </a:t>
            </a:r>
            <a:r>
              <a:rPr lang="hu-HU" dirty="0" err="1" smtClean="0"/>
              <a:t>szkriptet</a:t>
            </a:r>
            <a:r>
              <a:rPr lang="hu-HU" dirty="0" smtClean="0"/>
              <a:t>, add hozzá az eszköztárhoz, és próbáld ki mintaadaton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07:05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68221" y="127794"/>
            <a:ext cx="2780904" cy="171053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9501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Szkript</a:t>
            </a:r>
            <a:r>
              <a:rPr lang="hu-HU" dirty="0"/>
              <a:t> létrehozása Grafikus modellezővel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7543800" cy="4754563"/>
          </a:xfrm>
        </p:spPr>
        <p:txBody>
          <a:bodyPr/>
          <a:lstStyle/>
          <a:p>
            <a:r>
              <a:rPr lang="hu-HU" dirty="0" smtClean="0"/>
              <a:t>DEMO1</a:t>
            </a:r>
          </a:p>
          <a:p>
            <a:r>
              <a:rPr lang="hu-HU" dirty="0" smtClean="0"/>
              <a:t>fő különbségek:</a:t>
            </a:r>
          </a:p>
          <a:p>
            <a:pPr lvl="1"/>
            <a:r>
              <a:rPr lang="hu-HU" dirty="0" smtClean="0"/>
              <a:t>paraméterek sorrendje</a:t>
            </a:r>
          </a:p>
          <a:p>
            <a:pPr lvl="1"/>
            <a:r>
              <a:rPr lang="hu-HU" dirty="0" err="1" smtClean="0"/>
              <a:t>outputs</a:t>
            </a:r>
            <a:r>
              <a:rPr lang="hu-HU" dirty="0" smtClean="0"/>
              <a:t> és </a:t>
            </a:r>
            <a:r>
              <a:rPr lang="hu-HU" dirty="0" err="1" smtClean="0"/>
              <a:t>results</a:t>
            </a:r>
            <a:r>
              <a:rPr lang="hu-HU" dirty="0" smtClean="0"/>
              <a:t> szótár bővítése lépésről lépésre</a:t>
            </a:r>
          </a:p>
          <a:p>
            <a:pPr lvl="1"/>
            <a:r>
              <a:rPr lang="hu-HU" dirty="0" smtClean="0"/>
              <a:t>másféle visszajelzés a felhasználónak</a:t>
            </a:r>
          </a:p>
          <a:p>
            <a:pPr lvl="1"/>
            <a:r>
              <a:rPr lang="hu-HU" dirty="0"/>
              <a:t>"TEMPORARY_OUTPUT" helyett </a:t>
            </a:r>
            <a:r>
              <a:rPr lang="hu-HU" dirty="0" err="1" smtClean="0"/>
              <a:t>QgsProcessing.TEMPORARY</a:t>
            </a:r>
            <a:r>
              <a:rPr lang="hu-HU" dirty="0" smtClean="0"/>
              <a:t>_OUTPUT (ugyanaz a kettő)</a:t>
            </a:r>
          </a:p>
          <a:p>
            <a:pPr lvl="1"/>
            <a:r>
              <a:rPr lang="hu-HU" dirty="0" smtClean="0"/>
              <a:t>Python-kód átlátható, de nem feltétlenül olyan, amilyet szeretnénk (változónevek, ékezetes karakterek törölve)</a:t>
            </a:r>
          </a:p>
          <a:p>
            <a:pPr lvl="1"/>
            <a:r>
              <a:rPr lang="hu-HU" dirty="0" smtClean="0"/>
              <a:t>rövid és hosszú nevek egyformák (és nyelvfüggők) az eszköz és az eszközcsoport esetében is</a:t>
            </a:r>
          </a:p>
          <a:p>
            <a:pPr lvl="1"/>
            <a:r>
              <a:rPr lang="hu-HU" dirty="0" smtClean="0"/>
              <a:t>utóbbi miatt két "Saját eszközcsoport" képződik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08:19</a:t>
            </a:fld>
            <a:endParaRPr lang="en-US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0" y="109539"/>
            <a:ext cx="3709233" cy="29557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0" y="3183067"/>
            <a:ext cx="3709233" cy="29557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9721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Szkript</a:t>
            </a:r>
            <a:r>
              <a:rPr lang="hu-HU" dirty="0"/>
              <a:t> létrehozása Grafikus modellezővel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6860822" cy="4754563"/>
          </a:xfrm>
        </p:spPr>
        <p:txBody>
          <a:bodyPr/>
          <a:lstStyle/>
          <a:p>
            <a:r>
              <a:rPr lang="hu-HU" dirty="0"/>
              <a:t>DEMO1</a:t>
            </a:r>
          </a:p>
          <a:p>
            <a:r>
              <a:rPr lang="hu-HU" dirty="0" smtClean="0">
                <a:solidFill>
                  <a:srgbClr val="FF0000"/>
                </a:solidFill>
              </a:rPr>
              <a:t>újfajta visszajelzés</a:t>
            </a:r>
          </a:p>
          <a:p>
            <a:pPr lvl="1"/>
            <a:r>
              <a:rPr lang="hu-HU" dirty="0" smtClean="0"/>
              <a:t>eszköznaplóba írt "1/5", "2/5" stb. típusú egyszerű folyamatjelző</a:t>
            </a:r>
          </a:p>
          <a:p>
            <a:r>
              <a:rPr lang="hu-HU" dirty="0" err="1" smtClean="0"/>
              <a:t>QgsProcessingMultiStepFeedback</a:t>
            </a:r>
            <a:r>
              <a:rPr lang="hu-HU" dirty="0" smtClean="0"/>
              <a:t>(</a:t>
            </a:r>
            <a:r>
              <a:rPr lang="hu-HU" dirty="0" err="1" smtClean="0"/>
              <a:t>steps</a:t>
            </a:r>
            <a:r>
              <a:rPr lang="hu-HU" dirty="0" smtClean="0"/>
              <a:t>, </a:t>
            </a:r>
            <a:r>
              <a:rPr lang="hu-HU" dirty="0" err="1" smtClean="0"/>
              <a:t>feedback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létrehozza a folyamatjelzőt</a:t>
            </a:r>
          </a:p>
          <a:p>
            <a:pPr lvl="1"/>
            <a:r>
              <a:rPr lang="hu-HU" dirty="0" err="1" smtClean="0"/>
              <a:t>steps</a:t>
            </a:r>
            <a:r>
              <a:rPr lang="hu-HU" dirty="0" smtClean="0"/>
              <a:t>: összes lépés száma</a:t>
            </a:r>
          </a:p>
          <a:p>
            <a:pPr lvl="1"/>
            <a:r>
              <a:rPr lang="hu-HU" dirty="0" err="1" smtClean="0"/>
              <a:t>feedback</a:t>
            </a:r>
            <a:r>
              <a:rPr lang="hu-HU" dirty="0"/>
              <a:t>: a </a:t>
            </a:r>
            <a:r>
              <a:rPr lang="hu-HU" dirty="0" err="1" smtClean="0"/>
              <a:t>processAlgorithm</a:t>
            </a:r>
            <a:r>
              <a:rPr lang="hu-HU" dirty="0" smtClean="0"/>
              <a:t>() </a:t>
            </a:r>
            <a:r>
              <a:rPr lang="hu-HU" dirty="0" err="1" smtClean="0"/>
              <a:t>feedback</a:t>
            </a:r>
            <a:r>
              <a:rPr lang="hu-HU" dirty="0" smtClean="0"/>
              <a:t> paraméterét adjuk át neki</a:t>
            </a:r>
          </a:p>
          <a:p>
            <a:r>
              <a:rPr lang="en-US" dirty="0"/>
              <a:t>.</a:t>
            </a:r>
            <a:r>
              <a:rPr lang="en-US" dirty="0" err="1" smtClean="0"/>
              <a:t>setCurrentStep</a:t>
            </a:r>
            <a:r>
              <a:rPr lang="en-US" dirty="0" smtClean="0"/>
              <a:t>(</a:t>
            </a:r>
            <a:r>
              <a:rPr lang="hu-HU" dirty="0" err="1" smtClean="0"/>
              <a:t>step</a:t>
            </a:r>
            <a:r>
              <a:rPr lang="en-US" dirty="0" smtClean="0"/>
              <a:t>)</a:t>
            </a:r>
            <a:endParaRPr lang="hu-HU" dirty="0" smtClean="0"/>
          </a:p>
          <a:p>
            <a:pPr lvl="1"/>
            <a:r>
              <a:rPr lang="hu-HU" dirty="0" smtClean="0"/>
              <a:t>megjeleníti az aktuális lépést</a:t>
            </a:r>
          </a:p>
          <a:p>
            <a:pPr lvl="1"/>
            <a:r>
              <a:rPr lang="hu-HU" dirty="0" err="1" smtClean="0"/>
              <a:t>step</a:t>
            </a:r>
            <a:r>
              <a:rPr lang="hu-HU" dirty="0" smtClean="0"/>
              <a:t>: aktuális lépés sorszáma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08:19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9022" y="1355682"/>
            <a:ext cx="4391378" cy="34993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9022" y="4952288"/>
            <a:ext cx="4391378" cy="11936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églalap 6"/>
          <p:cNvSpPr/>
          <p:nvPr/>
        </p:nvSpPr>
        <p:spPr>
          <a:xfrm flipV="1">
            <a:off x="7816513" y="1914273"/>
            <a:ext cx="804973" cy="14675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76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Szkript</a:t>
            </a:r>
            <a:r>
              <a:rPr lang="hu-HU" dirty="0"/>
              <a:t> létrehozása Grafikus modellezővel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6860822" cy="4754563"/>
          </a:xfrm>
        </p:spPr>
        <p:txBody>
          <a:bodyPr/>
          <a:lstStyle/>
          <a:p>
            <a:r>
              <a:rPr lang="hu-HU" dirty="0"/>
              <a:t>DEMO1</a:t>
            </a:r>
          </a:p>
          <a:p>
            <a:r>
              <a:rPr lang="hu-HU" dirty="0" smtClean="0"/>
              <a:t>újfajta visszajelzés</a:t>
            </a:r>
          </a:p>
          <a:p>
            <a:pPr lvl="1"/>
            <a:r>
              <a:rPr lang="hu-HU" dirty="0" smtClean="0"/>
              <a:t>eszköznaplóba írt "1/5", "2/5" stb. típusú egyszerű folyamatjelző</a:t>
            </a:r>
          </a:p>
          <a:p>
            <a:r>
              <a:rPr lang="hu-HU" dirty="0" err="1" smtClean="0">
                <a:solidFill>
                  <a:srgbClr val="FF0000"/>
                </a:solidFill>
              </a:rPr>
              <a:t>QgsProcessingMultiStepFeedback</a:t>
            </a:r>
            <a:r>
              <a:rPr lang="hu-HU" dirty="0" smtClean="0">
                <a:solidFill>
                  <a:srgbClr val="FF0000"/>
                </a:solidFill>
              </a:rPr>
              <a:t>(</a:t>
            </a:r>
            <a:r>
              <a:rPr lang="hu-HU" dirty="0" err="1" smtClean="0">
                <a:solidFill>
                  <a:srgbClr val="FF0000"/>
                </a:solidFill>
              </a:rPr>
              <a:t>steps</a:t>
            </a:r>
            <a:r>
              <a:rPr lang="hu-HU" dirty="0" smtClean="0">
                <a:solidFill>
                  <a:srgbClr val="FF0000"/>
                </a:solidFill>
              </a:rPr>
              <a:t>, </a:t>
            </a:r>
            <a:r>
              <a:rPr lang="hu-HU" dirty="0" err="1" smtClean="0">
                <a:solidFill>
                  <a:srgbClr val="FF0000"/>
                </a:solidFill>
              </a:rPr>
              <a:t>feedback</a:t>
            </a:r>
            <a:r>
              <a:rPr lang="hu-HU" dirty="0" smtClean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hu-HU" dirty="0" smtClean="0"/>
              <a:t>létrehozza a folyamatjelzőt</a:t>
            </a:r>
          </a:p>
          <a:p>
            <a:pPr lvl="1"/>
            <a:r>
              <a:rPr lang="hu-HU" dirty="0" err="1" smtClean="0"/>
              <a:t>steps</a:t>
            </a:r>
            <a:r>
              <a:rPr lang="hu-HU" dirty="0" smtClean="0"/>
              <a:t>: összes lépés száma</a:t>
            </a:r>
          </a:p>
          <a:p>
            <a:pPr lvl="1"/>
            <a:r>
              <a:rPr lang="hu-HU" dirty="0" err="1" smtClean="0"/>
              <a:t>feedback</a:t>
            </a:r>
            <a:r>
              <a:rPr lang="hu-HU" dirty="0"/>
              <a:t>: a </a:t>
            </a:r>
            <a:r>
              <a:rPr lang="hu-HU" dirty="0" err="1" smtClean="0"/>
              <a:t>processAlgorithm</a:t>
            </a:r>
            <a:r>
              <a:rPr lang="hu-HU" dirty="0" smtClean="0"/>
              <a:t>() </a:t>
            </a:r>
            <a:r>
              <a:rPr lang="hu-HU" dirty="0" err="1" smtClean="0"/>
              <a:t>feedback</a:t>
            </a:r>
            <a:r>
              <a:rPr lang="hu-HU" dirty="0" smtClean="0"/>
              <a:t> paraméterét adjuk át neki</a:t>
            </a:r>
          </a:p>
          <a:p>
            <a:r>
              <a:rPr lang="en-US" dirty="0"/>
              <a:t>.</a:t>
            </a:r>
            <a:r>
              <a:rPr lang="en-US" dirty="0" err="1" smtClean="0"/>
              <a:t>setCurrentStep</a:t>
            </a:r>
            <a:r>
              <a:rPr lang="en-US" dirty="0" smtClean="0"/>
              <a:t>(</a:t>
            </a:r>
            <a:r>
              <a:rPr lang="hu-HU" dirty="0" err="1" smtClean="0"/>
              <a:t>step</a:t>
            </a:r>
            <a:r>
              <a:rPr lang="en-US" dirty="0" smtClean="0"/>
              <a:t>)</a:t>
            </a:r>
            <a:endParaRPr lang="hu-HU" dirty="0" smtClean="0"/>
          </a:p>
          <a:p>
            <a:pPr lvl="1"/>
            <a:r>
              <a:rPr lang="hu-HU" dirty="0" smtClean="0"/>
              <a:t>megjeleníti az aktuális lépést</a:t>
            </a:r>
          </a:p>
          <a:p>
            <a:pPr lvl="1"/>
            <a:r>
              <a:rPr lang="hu-HU" dirty="0" err="1" smtClean="0"/>
              <a:t>step</a:t>
            </a:r>
            <a:r>
              <a:rPr lang="hu-HU" dirty="0" smtClean="0"/>
              <a:t>: aktuális lépés sorszáma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08:19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9022" y="1355682"/>
            <a:ext cx="4391378" cy="34993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9022" y="4952288"/>
            <a:ext cx="4391378" cy="11936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églalap 6"/>
          <p:cNvSpPr/>
          <p:nvPr/>
        </p:nvSpPr>
        <p:spPr>
          <a:xfrm flipV="1">
            <a:off x="8167033" y="5108595"/>
            <a:ext cx="1838027" cy="13396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63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Szkript</a:t>
            </a:r>
            <a:r>
              <a:rPr lang="hu-HU" dirty="0"/>
              <a:t> létrehozása Grafikus modellezővel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6860822" cy="4754563"/>
          </a:xfrm>
        </p:spPr>
        <p:txBody>
          <a:bodyPr/>
          <a:lstStyle/>
          <a:p>
            <a:r>
              <a:rPr lang="hu-HU" dirty="0"/>
              <a:t>DEMO1</a:t>
            </a:r>
          </a:p>
          <a:p>
            <a:r>
              <a:rPr lang="hu-HU" dirty="0" smtClean="0"/>
              <a:t>újfajta visszajelzés</a:t>
            </a:r>
          </a:p>
          <a:p>
            <a:pPr lvl="1"/>
            <a:r>
              <a:rPr lang="hu-HU" dirty="0" smtClean="0"/>
              <a:t>eszköznaplóba írt "1/5", "2/5" stb. típusú egyszerű folyamatjelző</a:t>
            </a:r>
          </a:p>
          <a:p>
            <a:r>
              <a:rPr lang="hu-HU" dirty="0" err="1" smtClean="0"/>
              <a:t>QgsProcessingMultiStepFeedback</a:t>
            </a:r>
            <a:r>
              <a:rPr lang="hu-HU" dirty="0" smtClean="0"/>
              <a:t>(</a:t>
            </a:r>
            <a:r>
              <a:rPr lang="hu-HU" dirty="0" err="1" smtClean="0"/>
              <a:t>steps</a:t>
            </a:r>
            <a:r>
              <a:rPr lang="hu-HU" dirty="0" smtClean="0"/>
              <a:t>, </a:t>
            </a:r>
            <a:r>
              <a:rPr lang="hu-HU" dirty="0" err="1" smtClean="0"/>
              <a:t>feedback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létrehozza a folyamatjelzőt</a:t>
            </a:r>
          </a:p>
          <a:p>
            <a:pPr lvl="1"/>
            <a:r>
              <a:rPr lang="hu-HU" dirty="0" err="1" smtClean="0"/>
              <a:t>steps</a:t>
            </a:r>
            <a:r>
              <a:rPr lang="hu-HU" dirty="0" smtClean="0"/>
              <a:t>: összes lépés száma</a:t>
            </a:r>
          </a:p>
          <a:p>
            <a:pPr lvl="1"/>
            <a:r>
              <a:rPr lang="hu-HU" dirty="0" err="1" smtClean="0"/>
              <a:t>feedback</a:t>
            </a:r>
            <a:r>
              <a:rPr lang="hu-HU" dirty="0"/>
              <a:t>: a </a:t>
            </a:r>
            <a:r>
              <a:rPr lang="hu-HU" dirty="0" err="1" smtClean="0"/>
              <a:t>processAlgorithm</a:t>
            </a:r>
            <a:r>
              <a:rPr lang="hu-HU" dirty="0" smtClean="0"/>
              <a:t>() </a:t>
            </a:r>
            <a:r>
              <a:rPr lang="hu-HU" dirty="0" err="1" smtClean="0"/>
              <a:t>feedback</a:t>
            </a:r>
            <a:r>
              <a:rPr lang="hu-HU" dirty="0" smtClean="0"/>
              <a:t> paraméterét adjuk át neki</a:t>
            </a:r>
          </a:p>
          <a:p>
            <a:r>
              <a:rPr lang="en-US" dirty="0">
                <a:solidFill>
                  <a:srgbClr val="FF0000"/>
                </a:solidFill>
              </a:rPr>
              <a:t>.</a:t>
            </a:r>
            <a:r>
              <a:rPr lang="en-US" dirty="0" err="1" smtClean="0">
                <a:solidFill>
                  <a:srgbClr val="FF0000"/>
                </a:solidFill>
              </a:rPr>
              <a:t>setCurrentStep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hu-HU" dirty="0" err="1" smtClean="0">
                <a:solidFill>
                  <a:srgbClr val="FF0000"/>
                </a:solidFill>
              </a:rPr>
              <a:t>step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hu-HU" dirty="0" smtClean="0">
              <a:solidFill>
                <a:srgbClr val="FF0000"/>
              </a:solidFill>
            </a:endParaRPr>
          </a:p>
          <a:p>
            <a:pPr lvl="1"/>
            <a:r>
              <a:rPr lang="hu-HU" dirty="0" smtClean="0"/>
              <a:t>megjeleníti az aktuális lépést</a:t>
            </a:r>
          </a:p>
          <a:p>
            <a:pPr lvl="1"/>
            <a:r>
              <a:rPr lang="hu-HU" dirty="0" err="1" smtClean="0"/>
              <a:t>step</a:t>
            </a:r>
            <a:r>
              <a:rPr lang="hu-HU" dirty="0" smtClean="0"/>
              <a:t>: aktuális lépés sorszáma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08:19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9022" y="1355682"/>
            <a:ext cx="4391378" cy="34993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9022" y="4952288"/>
            <a:ext cx="4391378" cy="11936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églalap 6"/>
          <p:cNvSpPr/>
          <p:nvPr/>
        </p:nvSpPr>
        <p:spPr>
          <a:xfrm flipV="1">
            <a:off x="8159413" y="5846193"/>
            <a:ext cx="804973" cy="14675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73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Modelleszközök kezelése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8069826" cy="4754563"/>
          </a:xfrm>
        </p:spPr>
        <p:txBody>
          <a:bodyPr/>
          <a:lstStyle/>
          <a:p>
            <a:r>
              <a:rPr lang="hu-HU" dirty="0" smtClean="0"/>
              <a:t>három lehetőség:</a:t>
            </a:r>
          </a:p>
          <a:p>
            <a:pPr lvl="1"/>
            <a:r>
              <a:rPr lang="hu-HU" dirty="0" smtClean="0"/>
              <a:t>Új modell létrehozása…: megnyitja a Grafikus modellezőt üres vászonnal</a:t>
            </a:r>
          </a:p>
          <a:p>
            <a:pPr lvl="1"/>
            <a:r>
              <a:rPr lang="hu-HU" dirty="0" smtClean="0"/>
              <a:t>Létező modell megnyitása…: megnyitja</a:t>
            </a:r>
            <a:r>
              <a:rPr lang="hu-HU" dirty="0"/>
              <a:t> a Grafikus </a:t>
            </a:r>
            <a:r>
              <a:rPr lang="hu-HU" dirty="0" smtClean="0"/>
              <a:t>modellezőt, és betölti a kiválasztott modellfájlt (.model3-at)</a:t>
            </a:r>
          </a:p>
          <a:p>
            <a:pPr lvl="1"/>
            <a:r>
              <a:rPr lang="hu-HU" dirty="0" smtClean="0"/>
              <a:t>Modell hozzáadása az eszköztárhoz…: meglévő modellfájl alapján modelleszközt ad a Feldolgozás eszköztárhoz (átmásolja az alapértelmezett mappába)</a:t>
            </a:r>
          </a:p>
          <a:p>
            <a:r>
              <a:rPr lang="hu-HU" dirty="0" smtClean="0"/>
              <a:t>DEMO2</a:t>
            </a:r>
          </a:p>
          <a:p>
            <a:pPr lvl="1"/>
            <a:r>
              <a:rPr lang="hu-HU" dirty="0" smtClean="0"/>
              <a:t>próbáljuk ki e lehetőségeket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08:19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08026" y="1422399"/>
            <a:ext cx="3093474" cy="473165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0884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Modellel létrehozott </a:t>
            </a:r>
            <a:r>
              <a:rPr lang="hu-HU" dirty="0" err="1" smtClean="0"/>
              <a:t>szkript</a:t>
            </a:r>
            <a:r>
              <a:rPr lang="hu-HU" dirty="0" smtClean="0"/>
              <a:t> módosítása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6484121" cy="4754563"/>
          </a:xfrm>
        </p:spPr>
        <p:txBody>
          <a:bodyPr/>
          <a:lstStyle/>
          <a:p>
            <a:r>
              <a:rPr lang="hu-HU" dirty="0" smtClean="0"/>
              <a:t>a modellből kinyert Python-kódot szerkeszthetjük</a:t>
            </a:r>
          </a:p>
          <a:p>
            <a:pPr lvl="1"/>
            <a:r>
              <a:rPr lang="hu-HU" dirty="0" smtClean="0"/>
              <a:t>változókat átnevezhetjük (</a:t>
            </a:r>
            <a:r>
              <a:rPr lang="hu-HU" dirty="0" err="1" smtClean="0"/>
              <a:t>refaktorálás</a:t>
            </a:r>
            <a:r>
              <a:rPr lang="hu-HU" dirty="0" smtClean="0"/>
              <a:t>) – egyszerűbb kódoknál ez egy egyszerű csere (</a:t>
            </a:r>
            <a:r>
              <a:rPr lang="hu-HU" dirty="0" err="1" smtClean="0"/>
              <a:t>Ctrl</a:t>
            </a:r>
            <a:r>
              <a:rPr lang="hu-HU" dirty="0" smtClean="0"/>
              <a:t>+H)</a:t>
            </a:r>
          </a:p>
          <a:p>
            <a:pPr lvl="1"/>
            <a:r>
              <a:rPr lang="hu-HU" dirty="0" smtClean="0"/>
              <a:t>elláthatjuk a kódot kommentekkel</a:t>
            </a:r>
          </a:p>
          <a:p>
            <a:pPr lvl="1"/>
            <a:r>
              <a:rPr lang="hu-HU" dirty="0" smtClean="0"/>
              <a:t>kommunikálhatunk a felhasználóval</a:t>
            </a:r>
          </a:p>
          <a:p>
            <a:r>
              <a:rPr lang="hu-HU" dirty="0" smtClean="0"/>
              <a:t>illetve elvégezhetünk mindent, amit a Grafikus modellezőben nem tudtunk megvalósítani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07:05</a:t>
            </a:fld>
            <a:endParaRPr lang="en-US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2228" y="1391160"/>
            <a:ext cx="4196443" cy="24284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2229" y="3944551"/>
            <a:ext cx="4196443" cy="220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01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Modellel létrehozott </a:t>
            </a:r>
            <a:r>
              <a:rPr lang="hu-HU" dirty="0" err="1"/>
              <a:t>szkript</a:t>
            </a:r>
            <a:r>
              <a:rPr lang="hu-HU" dirty="0"/>
              <a:t> módosítása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DEMO3</a:t>
            </a:r>
          </a:p>
          <a:p>
            <a:pPr lvl="1"/>
            <a:r>
              <a:rPr lang="hu-HU" dirty="0" smtClean="0"/>
              <a:t>induljunk ki a DEMO1-ben létrehozott </a:t>
            </a:r>
            <a:r>
              <a:rPr lang="hu-HU" dirty="0" err="1" smtClean="0"/>
              <a:t>szkriptből</a:t>
            </a:r>
            <a:endParaRPr lang="hu-HU" dirty="0" smtClean="0"/>
          </a:p>
          <a:p>
            <a:pPr lvl="1"/>
            <a:r>
              <a:rPr lang="hu-HU" dirty="0" smtClean="0"/>
              <a:t>cserével nevezzük át az eszközt, a paraméterváltozókat, illetve a kimenetek és az eredmény változóját</a:t>
            </a:r>
          </a:p>
          <a:p>
            <a:pPr lvl="1"/>
            <a:r>
              <a:rPr lang="hu-HU" dirty="0"/>
              <a:t>egyszerűsítsük a </a:t>
            </a:r>
            <a:r>
              <a:rPr lang="hu-HU" dirty="0" err="1" smtClean="0"/>
              <a:t>name</a:t>
            </a:r>
            <a:r>
              <a:rPr lang="hu-HU" dirty="0" smtClean="0"/>
              <a:t>() </a:t>
            </a:r>
            <a:r>
              <a:rPr lang="hu-HU" dirty="0"/>
              <a:t>és a </a:t>
            </a:r>
            <a:r>
              <a:rPr lang="hu-HU" dirty="0" err="1" smtClean="0"/>
              <a:t>groupId</a:t>
            </a:r>
            <a:r>
              <a:rPr lang="hu-HU" dirty="0" smtClean="0"/>
              <a:t>() visszatérési értékét angol ábécés, szóköz nélküli szövegekre</a:t>
            </a:r>
          </a:p>
          <a:p>
            <a:pPr lvl="1"/>
            <a:r>
              <a:rPr lang="hu-HU" dirty="0" smtClean="0"/>
              <a:t>rendezzük megfelelő sorrendbe a paramétereket és a visszatérési értékeket</a:t>
            </a:r>
          </a:p>
          <a:p>
            <a:pPr lvl="1"/>
            <a:r>
              <a:rPr lang="hu-HU" dirty="0" smtClean="0"/>
              <a:t>az 1/5 típusú visszajelzés helyett tájékoztassuk a felhasználót szöveges üzenetekben</a:t>
            </a:r>
          </a:p>
          <a:p>
            <a:pPr lvl="1"/>
            <a:r>
              <a:rPr lang="hu-HU" dirty="0" smtClean="0"/>
              <a:t>a generálandó pontok számát ellenőrizzük, csak párosat fogadjunk el (páratlan értéket eggyel csökkentsük, és küldjünk beszédes figyelmeztetést*)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08:19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06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Modellel létrehozott </a:t>
            </a:r>
            <a:r>
              <a:rPr lang="hu-HU" dirty="0" err="1"/>
              <a:t>szkript</a:t>
            </a:r>
            <a:r>
              <a:rPr lang="hu-HU" dirty="0"/>
              <a:t> módosítása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DEMO3</a:t>
            </a:r>
          </a:p>
          <a:p>
            <a:r>
              <a:rPr lang="hu-HU" dirty="0" smtClean="0"/>
              <a:t>* </a:t>
            </a:r>
            <a:r>
              <a:rPr lang="hu-HU" dirty="0" err="1" smtClean="0"/>
              <a:t>feedback.pushWarning</a:t>
            </a:r>
            <a:r>
              <a:rPr lang="hu-HU" dirty="0" smtClean="0"/>
              <a:t>()</a:t>
            </a:r>
            <a:r>
              <a:rPr lang="hu-HU" dirty="0" err="1" smtClean="0"/>
              <a:t>-gal</a:t>
            </a:r>
            <a:r>
              <a:rPr lang="hu-HU" dirty="0" smtClean="0"/>
              <a:t> dobható figyelmeztetés az újabb </a:t>
            </a:r>
            <a:r>
              <a:rPr lang="hu-HU" dirty="0" err="1" smtClean="0"/>
              <a:t>QGIS-verziókban</a:t>
            </a:r>
            <a:endParaRPr lang="hu-HU" dirty="0" smtClean="0"/>
          </a:p>
          <a:p>
            <a:pPr lvl="1"/>
            <a:r>
              <a:rPr lang="hu-HU" dirty="0" smtClean="0"/>
              <a:t>az enyémben (3.10) még csak .</a:t>
            </a:r>
            <a:r>
              <a:rPr lang="hu-HU" dirty="0" err="1" smtClean="0"/>
              <a:t>pushInfo</a:t>
            </a:r>
            <a:r>
              <a:rPr lang="hu-HU" dirty="0" smtClean="0"/>
              <a:t>() van…</a:t>
            </a:r>
          </a:p>
          <a:p>
            <a:endParaRPr lang="hu-HU" dirty="0" smtClean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08:19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1041" y="3868763"/>
            <a:ext cx="8539410" cy="21256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549" y="3868763"/>
            <a:ext cx="3051107" cy="212563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0821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Modellel létrehozott </a:t>
            </a:r>
            <a:r>
              <a:rPr lang="hu-HU" dirty="0" err="1"/>
              <a:t>szkript</a:t>
            </a:r>
            <a:r>
              <a:rPr lang="hu-HU" dirty="0"/>
              <a:t> módosítása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DEMO4</a:t>
            </a:r>
          </a:p>
          <a:p>
            <a:r>
              <a:rPr lang="hu-HU" dirty="0" smtClean="0"/>
              <a:t>hozzunk létre egy </a:t>
            </a:r>
            <a:r>
              <a:rPr lang="hu-HU" dirty="0" err="1" smtClean="0"/>
              <a:t>szkripteszközt</a:t>
            </a:r>
            <a:r>
              <a:rPr lang="hu-HU" dirty="0" smtClean="0"/>
              <a:t>, amely a bemeneti vektorréteg kijelölt vagy összes elemét menti mobilalkalmazásokba betölthető fájlformátumokban</a:t>
            </a:r>
          </a:p>
          <a:p>
            <a:pPr marL="763588" lvl="1" indent="-457200">
              <a:buFont typeface="+mj-lt"/>
              <a:buAutoNum type="arabicPeriod"/>
            </a:pPr>
            <a:r>
              <a:rPr lang="hu-HU" dirty="0" smtClean="0"/>
              <a:t>megvizsgáljuk, hogy van-e kijelölés, ha nincs, mindet kijelöljük</a:t>
            </a:r>
          </a:p>
          <a:p>
            <a:pPr marL="763588" lvl="1" indent="-457200">
              <a:buFont typeface="+mj-lt"/>
              <a:buAutoNum type="arabicPeriod"/>
            </a:pPr>
            <a:r>
              <a:rPr lang="hu-HU" dirty="0" smtClean="0"/>
              <a:t>átvetítjük WGS-84-be, amennyiben nem eleve abban van</a:t>
            </a:r>
          </a:p>
          <a:p>
            <a:pPr marL="763588" lvl="1" indent="-457200">
              <a:buFont typeface="+mj-lt"/>
              <a:buAutoNum type="arabicPeriod"/>
            </a:pPr>
            <a:r>
              <a:rPr lang="hu-HU" dirty="0" smtClean="0"/>
              <a:t>töröljük az összes mezőt</a:t>
            </a:r>
          </a:p>
          <a:p>
            <a:pPr marL="763588" lvl="1" indent="-457200">
              <a:buFont typeface="+mj-lt"/>
              <a:buAutoNum type="arabicPeriod"/>
            </a:pPr>
            <a:r>
              <a:rPr lang="hu-HU" dirty="0" smtClean="0"/>
              <a:t>mentjük .</a:t>
            </a:r>
            <a:r>
              <a:rPr lang="hu-HU" dirty="0" err="1" smtClean="0"/>
              <a:t>kml</a:t>
            </a:r>
            <a:r>
              <a:rPr lang="hu-HU" dirty="0" smtClean="0"/>
              <a:t> és .</a:t>
            </a:r>
            <a:r>
              <a:rPr lang="hu-HU" dirty="0" err="1" smtClean="0"/>
              <a:t>gpx</a:t>
            </a:r>
            <a:r>
              <a:rPr lang="hu-HU" dirty="0" smtClean="0"/>
              <a:t> formátumokban a felhasználó által megadott mappába, vagy ennek híján ugyanabba a mappába, ahol a bemeneti réteg található</a:t>
            </a:r>
          </a:p>
          <a:p>
            <a:pPr marL="763588" lvl="1" indent="-457200">
              <a:buFont typeface="+mj-lt"/>
              <a:buAutoNum type="arabicPeriod"/>
            </a:pPr>
            <a:r>
              <a:rPr lang="hu-HU" dirty="0" smtClean="0"/>
              <a:t>amennyiben módosítottunk a kijelölésen, szüntessük meg a kijelölést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08:19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25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Modellel létrehozott </a:t>
            </a:r>
            <a:r>
              <a:rPr lang="hu-HU" dirty="0" err="1"/>
              <a:t>szkript</a:t>
            </a:r>
            <a:r>
              <a:rPr lang="hu-HU" dirty="0"/>
              <a:t> módosítása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DEMO4</a:t>
            </a:r>
          </a:p>
          <a:p>
            <a:r>
              <a:rPr lang="hu-HU" dirty="0" smtClean="0"/>
              <a:t>hozzunk létre egy </a:t>
            </a:r>
            <a:r>
              <a:rPr lang="hu-HU" dirty="0" err="1" smtClean="0"/>
              <a:t>szkripteszközt</a:t>
            </a:r>
            <a:r>
              <a:rPr lang="hu-HU" dirty="0" smtClean="0"/>
              <a:t>, amely a bemeneti vektorréteg kijelölt vagy összes elemét menti mobilalkalmazásokba betölthető fájlformátumokban</a:t>
            </a:r>
          </a:p>
          <a:p>
            <a:pPr marL="763588" lvl="1" indent="-457200">
              <a:buFont typeface="+mj-lt"/>
              <a:buAutoNum type="arabicPeriod"/>
            </a:pPr>
            <a:r>
              <a:rPr lang="hu-HU" dirty="0" smtClean="0"/>
              <a:t>megvizsgáljuk, hogy van-e kijelölés, ha nincs, mindet kijelöljük</a:t>
            </a:r>
          </a:p>
          <a:p>
            <a:pPr marL="763588" lvl="1" indent="-457200">
              <a:buFont typeface="+mj-lt"/>
              <a:buAutoNum type="arabicPeriod"/>
            </a:pPr>
            <a:r>
              <a:rPr lang="hu-HU" dirty="0" smtClean="0">
                <a:solidFill>
                  <a:srgbClr val="FF0000"/>
                </a:solidFill>
              </a:rPr>
              <a:t>átvetítjük WGS-84-be</a:t>
            </a:r>
            <a:r>
              <a:rPr lang="hu-HU" dirty="0" smtClean="0"/>
              <a:t>, amennyiben nem eleve abban van</a:t>
            </a:r>
          </a:p>
          <a:p>
            <a:pPr marL="763588" lvl="1" indent="-457200">
              <a:buFont typeface="+mj-lt"/>
              <a:buAutoNum type="arabicPeriod"/>
            </a:pPr>
            <a:r>
              <a:rPr lang="hu-HU" dirty="0" smtClean="0">
                <a:solidFill>
                  <a:srgbClr val="FF0000"/>
                </a:solidFill>
              </a:rPr>
              <a:t>töröljük a</a:t>
            </a:r>
            <a:r>
              <a:rPr lang="hu-HU" dirty="0"/>
              <a:t>z összes</a:t>
            </a:r>
            <a:r>
              <a:rPr lang="hu-HU" dirty="0" smtClean="0">
                <a:solidFill>
                  <a:srgbClr val="FF0000"/>
                </a:solidFill>
              </a:rPr>
              <a:t> mezőt</a:t>
            </a:r>
          </a:p>
          <a:p>
            <a:pPr marL="763588" lvl="1" indent="-457200">
              <a:buFont typeface="+mj-lt"/>
              <a:buAutoNum type="arabicPeriod"/>
            </a:pPr>
            <a:r>
              <a:rPr lang="hu-HU" dirty="0" smtClean="0">
                <a:solidFill>
                  <a:srgbClr val="FF0000"/>
                </a:solidFill>
              </a:rPr>
              <a:t>mentjük .</a:t>
            </a:r>
            <a:r>
              <a:rPr lang="hu-HU" dirty="0" err="1" smtClean="0">
                <a:solidFill>
                  <a:srgbClr val="FF0000"/>
                </a:solidFill>
              </a:rPr>
              <a:t>kml</a:t>
            </a:r>
            <a:r>
              <a:rPr lang="hu-HU" dirty="0" smtClean="0">
                <a:solidFill>
                  <a:srgbClr val="FF0000"/>
                </a:solidFill>
              </a:rPr>
              <a:t> és .</a:t>
            </a:r>
            <a:r>
              <a:rPr lang="hu-HU" dirty="0" err="1" smtClean="0">
                <a:solidFill>
                  <a:srgbClr val="FF0000"/>
                </a:solidFill>
              </a:rPr>
              <a:t>gpx</a:t>
            </a:r>
            <a:r>
              <a:rPr lang="hu-HU" dirty="0" smtClean="0">
                <a:solidFill>
                  <a:srgbClr val="FF0000"/>
                </a:solidFill>
              </a:rPr>
              <a:t> formátumokban</a:t>
            </a:r>
            <a:r>
              <a:rPr lang="hu-HU" dirty="0" smtClean="0"/>
              <a:t> a felhasználó által megadott mappába, vagy ennek híján ugyanabba a mappába, ahol a bemeneti réteg található</a:t>
            </a:r>
          </a:p>
          <a:p>
            <a:pPr marL="763588" lvl="1" indent="-457200">
              <a:buFont typeface="+mj-lt"/>
              <a:buAutoNum type="arabicPeriod"/>
            </a:pPr>
            <a:r>
              <a:rPr lang="hu-HU" dirty="0" smtClean="0"/>
              <a:t>amennyiben módosítottunk a kijelölésen, szüntessük meg a kijelölést</a:t>
            </a:r>
          </a:p>
          <a:p>
            <a:r>
              <a:rPr lang="hu-HU" dirty="0" smtClean="0">
                <a:solidFill>
                  <a:srgbClr val="FF0000"/>
                </a:solidFill>
              </a:rPr>
              <a:t>amit lehet</a:t>
            </a:r>
            <a:r>
              <a:rPr lang="hu-HU" dirty="0" smtClean="0"/>
              <a:t>, először Grafikus modellezővel hozzunk létre!</a:t>
            </a:r>
          </a:p>
          <a:p>
            <a:pPr lvl="1"/>
            <a:endParaRPr lang="hu-HU" dirty="0" smtClean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08:19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57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Feladat megbeszélése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mire kellett figyelni?</a:t>
            </a:r>
          </a:p>
          <a:p>
            <a:pPr lvl="1"/>
            <a:r>
              <a:rPr lang="hu-HU" dirty="0" smtClean="0"/>
              <a:t>eszköz nevének, leírásának stb. módosítása</a:t>
            </a:r>
          </a:p>
          <a:p>
            <a:pPr lvl="1"/>
            <a:r>
              <a:rPr lang="hu-HU" dirty="0" smtClean="0"/>
              <a:t>új paraméterek hozzáadása </a:t>
            </a:r>
            <a:r>
              <a:rPr lang="hu-HU" dirty="0" smtClean="0">
                <a:sym typeface="Wingdings" panose="05000000000000000000" pitchFamily="2" charset="2"/>
              </a:rPr>
              <a:t> import rész bővítése</a:t>
            </a:r>
          </a:p>
          <a:p>
            <a:pPr lvl="1"/>
            <a:r>
              <a:rPr lang="hu-HU" dirty="0" smtClean="0">
                <a:sym typeface="Wingdings" panose="05000000000000000000" pitchFamily="2" charset="2"/>
              </a:rPr>
              <a:t>megszakíthatóság, kommunikáció</a:t>
            </a:r>
          </a:p>
          <a:p>
            <a:pPr lvl="1"/>
            <a:r>
              <a:rPr lang="hu-HU" dirty="0" smtClean="0">
                <a:sym typeface="Wingdings" panose="05000000000000000000" pitchFamily="2" charset="2"/>
              </a:rPr>
              <a:t>két kimeneti paraméter  kételemű szótár visszaadása</a:t>
            </a:r>
          </a:p>
          <a:p>
            <a:pPr lvl="1"/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70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Modellel létrehozott </a:t>
            </a:r>
            <a:r>
              <a:rPr lang="hu-HU" dirty="0" err="1"/>
              <a:t>szkript</a:t>
            </a:r>
            <a:r>
              <a:rPr lang="hu-HU" dirty="0"/>
              <a:t> módosítása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DEMO4</a:t>
            </a:r>
          </a:p>
          <a:p>
            <a:pPr lvl="1"/>
            <a:r>
              <a:rPr lang="hu-HU" dirty="0" smtClean="0"/>
              <a:t>két paraméter: kötelező vektorréteg + opcionális mappa ("Fájl/könyvtár")</a:t>
            </a:r>
          </a:p>
          <a:p>
            <a:pPr lvl="1"/>
            <a:r>
              <a:rPr lang="hu-HU" dirty="0" err="1" smtClean="0"/>
              <a:t>native</a:t>
            </a:r>
            <a:r>
              <a:rPr lang="hu-HU" dirty="0" smtClean="0"/>
              <a:t>:</a:t>
            </a:r>
            <a:r>
              <a:rPr lang="hu-HU" dirty="0" err="1" smtClean="0"/>
              <a:t>reprojectlayer</a:t>
            </a:r>
            <a:endParaRPr lang="hu-HU" dirty="0"/>
          </a:p>
          <a:p>
            <a:pPr lvl="1"/>
            <a:r>
              <a:rPr lang="hu-HU" dirty="0" err="1" smtClean="0"/>
              <a:t>qgis</a:t>
            </a:r>
            <a:r>
              <a:rPr lang="hu-HU" dirty="0" smtClean="0"/>
              <a:t>:</a:t>
            </a:r>
            <a:r>
              <a:rPr lang="hu-HU" dirty="0" err="1" smtClean="0"/>
              <a:t>deletecolumn</a:t>
            </a:r>
            <a:r>
              <a:rPr lang="hu-HU" dirty="0" smtClean="0"/>
              <a:t> – adjunk meg valami </a:t>
            </a:r>
            <a:r>
              <a:rPr lang="hu-HU" dirty="0" err="1" smtClean="0"/>
              <a:t>kamuoszlopnevet</a:t>
            </a:r>
            <a:r>
              <a:rPr lang="hu-HU" dirty="0" smtClean="0"/>
              <a:t>!</a:t>
            </a:r>
            <a:endParaRPr lang="hu-HU" dirty="0"/>
          </a:p>
          <a:p>
            <a:pPr lvl="1"/>
            <a:r>
              <a:rPr lang="hu-HU" dirty="0" smtClean="0"/>
              <a:t>2 × </a:t>
            </a:r>
            <a:r>
              <a:rPr lang="hu-HU" dirty="0" err="1" smtClean="0"/>
              <a:t>native</a:t>
            </a:r>
            <a:r>
              <a:rPr lang="hu-HU" dirty="0" smtClean="0"/>
              <a:t>:</a:t>
            </a:r>
            <a:r>
              <a:rPr lang="hu-HU" dirty="0" err="1" smtClean="0"/>
              <a:t>saveselectedfeatures</a:t>
            </a:r>
            <a:endParaRPr lang="hu-HU" dirty="0"/>
          </a:p>
          <a:p>
            <a:pPr lvl="1"/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08:19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9486" y="3521036"/>
            <a:ext cx="7978774" cy="253641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7681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486" y="1363405"/>
            <a:ext cx="6493555" cy="47700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Modellel létrehozott </a:t>
            </a:r>
            <a:r>
              <a:rPr lang="hu-HU" dirty="0" err="1"/>
              <a:t>szkript</a:t>
            </a:r>
            <a:r>
              <a:rPr lang="hu-HU" dirty="0"/>
              <a:t> módosítása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1" y="1422400"/>
            <a:ext cx="4735286" cy="4754563"/>
          </a:xfrm>
        </p:spPr>
        <p:txBody>
          <a:bodyPr/>
          <a:lstStyle/>
          <a:p>
            <a:r>
              <a:rPr lang="hu-HU" dirty="0"/>
              <a:t>DEMO4</a:t>
            </a:r>
          </a:p>
          <a:p>
            <a:pPr lvl="1"/>
            <a:r>
              <a:rPr lang="hu-HU" dirty="0" smtClean="0">
                <a:solidFill>
                  <a:srgbClr val="FF0000"/>
                </a:solidFill>
              </a:rPr>
              <a:t>átnevezzük a szokásos helyeken a változókat, paramétereket, eszközneveket</a:t>
            </a:r>
          </a:p>
          <a:p>
            <a:pPr lvl="1"/>
            <a:r>
              <a:rPr lang="hu-HU" dirty="0" smtClean="0"/>
              <a:t>hibás </a:t>
            </a:r>
            <a:r>
              <a:rPr lang="hu-HU" dirty="0" err="1" smtClean="0"/>
              <a:t>szkript</a:t>
            </a:r>
            <a:r>
              <a:rPr lang="hu-HU" dirty="0" smtClean="0"/>
              <a:t>: a </a:t>
            </a:r>
            <a:r>
              <a:rPr lang="hu-HU" dirty="0"/>
              <a:t>két </a:t>
            </a:r>
            <a:r>
              <a:rPr lang="hu-HU" dirty="0" err="1" smtClean="0"/>
              <a:t>saveselectedfeatures-ös</a:t>
            </a:r>
            <a:r>
              <a:rPr lang="hu-HU" dirty="0" smtClean="0"/>
              <a:t> eszközhívás eredményét ugyanoda rakja (a második felülírja az elsőt)</a:t>
            </a:r>
          </a:p>
          <a:p>
            <a:pPr lvl="1"/>
            <a:r>
              <a:rPr lang="hu-HU" dirty="0" smtClean="0"/>
              <a:t>elkapjuk a bemeneti paramétert (szöveg</a:t>
            </a:r>
            <a:r>
              <a:rPr lang="hu-HU" dirty="0"/>
              <a:t>) vektorrétegként a </a:t>
            </a:r>
            <a:r>
              <a:rPr lang="hu-HU" dirty="0" err="1" smtClean="0"/>
              <a:t>parameterAsVectorLayer</a:t>
            </a:r>
            <a:r>
              <a:rPr lang="hu-HU" dirty="0" smtClean="0"/>
              <a:t>()</a:t>
            </a:r>
            <a:r>
              <a:rPr lang="hu-HU" dirty="0" err="1" smtClean="0"/>
              <a:t>-rel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08:19</a:t>
            </a:fld>
            <a:endParaRPr lang="en-US"/>
          </a:p>
        </p:txBody>
      </p:sp>
      <p:sp>
        <p:nvSpPr>
          <p:cNvPr id="7" name="Téglalap 6"/>
          <p:cNvSpPr/>
          <p:nvPr/>
        </p:nvSpPr>
        <p:spPr>
          <a:xfrm flipH="1">
            <a:off x="6807201" y="4078513"/>
            <a:ext cx="2075542" cy="205490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églalap 7"/>
          <p:cNvSpPr/>
          <p:nvPr/>
        </p:nvSpPr>
        <p:spPr>
          <a:xfrm flipH="1">
            <a:off x="7271656" y="3526971"/>
            <a:ext cx="1204687" cy="32161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églalap 8"/>
          <p:cNvSpPr/>
          <p:nvPr/>
        </p:nvSpPr>
        <p:spPr>
          <a:xfrm flipH="1">
            <a:off x="6807200" y="2123576"/>
            <a:ext cx="1770742" cy="24225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98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8463" y="1376645"/>
            <a:ext cx="6348578" cy="47567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Modellel létrehozott </a:t>
            </a:r>
            <a:r>
              <a:rPr lang="hu-HU" dirty="0" err="1"/>
              <a:t>szkript</a:t>
            </a:r>
            <a:r>
              <a:rPr lang="hu-HU" dirty="0"/>
              <a:t> módosítása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4880263" cy="4754563"/>
          </a:xfrm>
        </p:spPr>
        <p:txBody>
          <a:bodyPr/>
          <a:lstStyle/>
          <a:p>
            <a:r>
              <a:rPr lang="hu-HU" dirty="0"/>
              <a:t>DEMO4</a:t>
            </a:r>
          </a:p>
          <a:p>
            <a:pPr lvl="1"/>
            <a:r>
              <a:rPr lang="hu-HU" dirty="0" smtClean="0">
                <a:solidFill>
                  <a:srgbClr val="FF0000"/>
                </a:solidFill>
              </a:rPr>
              <a:t>hibás </a:t>
            </a:r>
            <a:r>
              <a:rPr lang="hu-HU" dirty="0" err="1" smtClean="0">
                <a:solidFill>
                  <a:srgbClr val="FF0000"/>
                </a:solidFill>
              </a:rPr>
              <a:t>szkript</a:t>
            </a:r>
            <a:r>
              <a:rPr lang="hu-HU" dirty="0" smtClean="0">
                <a:solidFill>
                  <a:srgbClr val="FF0000"/>
                </a:solidFill>
              </a:rPr>
              <a:t>: a </a:t>
            </a:r>
            <a:r>
              <a:rPr lang="hu-HU" dirty="0">
                <a:solidFill>
                  <a:srgbClr val="FF0000"/>
                </a:solidFill>
              </a:rPr>
              <a:t>két </a:t>
            </a:r>
            <a:r>
              <a:rPr lang="hu-HU" dirty="0" err="1" smtClean="0">
                <a:solidFill>
                  <a:srgbClr val="FF0000"/>
                </a:solidFill>
              </a:rPr>
              <a:t>saveselectedfeatures-ös</a:t>
            </a:r>
            <a:r>
              <a:rPr lang="hu-HU" dirty="0" smtClean="0">
                <a:solidFill>
                  <a:srgbClr val="FF0000"/>
                </a:solidFill>
              </a:rPr>
              <a:t> eszközhívás eredményét ugyanoda rakja (a második felülírja az elsőt)</a:t>
            </a:r>
          </a:p>
          <a:p>
            <a:pPr lvl="1"/>
            <a:r>
              <a:rPr lang="hu-HU" dirty="0" smtClean="0"/>
              <a:t>elkapjuk a bemeneti paramétert (szöveg</a:t>
            </a:r>
            <a:r>
              <a:rPr lang="hu-HU" dirty="0"/>
              <a:t>) vektorrétegként a </a:t>
            </a:r>
            <a:r>
              <a:rPr lang="hu-HU" dirty="0" err="1" smtClean="0"/>
              <a:t>parameterAsVectorLayer</a:t>
            </a:r>
            <a:r>
              <a:rPr lang="hu-HU" dirty="0" smtClean="0"/>
              <a:t>()</a:t>
            </a:r>
            <a:r>
              <a:rPr lang="hu-HU" dirty="0" err="1" smtClean="0"/>
              <a:t>-rel</a:t>
            </a:r>
            <a:endParaRPr lang="hu-HU" dirty="0"/>
          </a:p>
          <a:p>
            <a:pPr lvl="1"/>
            <a:r>
              <a:rPr lang="hu-HU" dirty="0" smtClean="0"/>
              <a:t>megvizsgáljuk, hogy van-e kijelölés a bemeneti vektorrétegen</a:t>
            </a:r>
          </a:p>
          <a:p>
            <a:pPr lvl="1"/>
            <a:r>
              <a:rPr lang="hu-HU" dirty="0" smtClean="0"/>
              <a:t>ha nincs, mindet kijelöljük, a </a:t>
            </a:r>
            <a:r>
              <a:rPr lang="hu-HU" dirty="0" err="1" smtClean="0"/>
              <a:t>szkript</a:t>
            </a:r>
            <a:r>
              <a:rPr lang="hu-HU" dirty="0" smtClean="0"/>
              <a:t> végén (még a </a:t>
            </a:r>
            <a:r>
              <a:rPr lang="hu-HU" dirty="0" err="1" smtClean="0"/>
              <a:t>return</a:t>
            </a:r>
            <a:r>
              <a:rPr lang="hu-HU" dirty="0" smtClean="0"/>
              <a:t> előtt!) pedig visszaállítjuk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08:19</a:t>
            </a:fld>
            <a:endParaRPr lang="en-US"/>
          </a:p>
        </p:txBody>
      </p:sp>
      <p:sp>
        <p:nvSpPr>
          <p:cNvPr id="7" name="Téglalap 6"/>
          <p:cNvSpPr/>
          <p:nvPr/>
        </p:nvSpPr>
        <p:spPr>
          <a:xfrm flipH="1">
            <a:off x="6850743" y="3280229"/>
            <a:ext cx="2554514" cy="21771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églalap 7"/>
          <p:cNvSpPr/>
          <p:nvPr/>
        </p:nvSpPr>
        <p:spPr>
          <a:xfrm flipH="1">
            <a:off x="6850743" y="5321699"/>
            <a:ext cx="2554514" cy="21771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1950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8462" y="1376646"/>
            <a:ext cx="6348577" cy="47567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Modellel létrehozott </a:t>
            </a:r>
            <a:r>
              <a:rPr lang="hu-HU" dirty="0" err="1"/>
              <a:t>szkript</a:t>
            </a:r>
            <a:r>
              <a:rPr lang="hu-HU" dirty="0"/>
              <a:t> módosítása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4880263" cy="4754563"/>
          </a:xfrm>
        </p:spPr>
        <p:txBody>
          <a:bodyPr/>
          <a:lstStyle/>
          <a:p>
            <a:r>
              <a:rPr lang="hu-HU" dirty="0"/>
              <a:t>DEMO4</a:t>
            </a:r>
          </a:p>
          <a:p>
            <a:pPr lvl="1"/>
            <a:r>
              <a:rPr lang="hu-HU" dirty="0" smtClean="0">
                <a:solidFill>
                  <a:srgbClr val="FF0000"/>
                </a:solidFill>
              </a:rPr>
              <a:t>elkapjuk a bemeneti paramétert (szöveg</a:t>
            </a:r>
            <a:r>
              <a:rPr lang="hu-HU" dirty="0">
                <a:solidFill>
                  <a:srgbClr val="FF0000"/>
                </a:solidFill>
              </a:rPr>
              <a:t>) vektorrétegként a </a:t>
            </a:r>
            <a:r>
              <a:rPr lang="hu-HU" dirty="0" err="1" smtClean="0">
                <a:solidFill>
                  <a:srgbClr val="FF0000"/>
                </a:solidFill>
              </a:rPr>
              <a:t>parameterAsVectorLayer</a:t>
            </a:r>
            <a:r>
              <a:rPr lang="hu-HU" dirty="0" smtClean="0">
                <a:solidFill>
                  <a:srgbClr val="FF0000"/>
                </a:solidFill>
              </a:rPr>
              <a:t>()</a:t>
            </a:r>
            <a:r>
              <a:rPr lang="hu-HU" dirty="0" err="1" smtClean="0">
                <a:solidFill>
                  <a:srgbClr val="FF0000"/>
                </a:solidFill>
              </a:rPr>
              <a:t>-rel</a:t>
            </a:r>
            <a:endParaRPr lang="hu-HU" dirty="0">
              <a:solidFill>
                <a:srgbClr val="FF0000"/>
              </a:solidFill>
            </a:endParaRPr>
          </a:p>
          <a:p>
            <a:pPr lvl="1"/>
            <a:r>
              <a:rPr lang="hu-HU" dirty="0" smtClean="0"/>
              <a:t>megvizsgáljuk, hogy van-e kijelölés a bemeneti vektorrétegen</a:t>
            </a:r>
          </a:p>
          <a:p>
            <a:pPr lvl="1"/>
            <a:r>
              <a:rPr lang="hu-HU" dirty="0" smtClean="0"/>
              <a:t>ha nincs, mindet kijelöljük, a </a:t>
            </a:r>
            <a:r>
              <a:rPr lang="hu-HU" dirty="0" err="1" smtClean="0"/>
              <a:t>szkript</a:t>
            </a:r>
            <a:r>
              <a:rPr lang="hu-HU" dirty="0" smtClean="0"/>
              <a:t> végén (még a </a:t>
            </a:r>
            <a:r>
              <a:rPr lang="hu-HU" dirty="0" err="1" smtClean="0"/>
              <a:t>return</a:t>
            </a:r>
            <a:r>
              <a:rPr lang="hu-HU" dirty="0" smtClean="0"/>
              <a:t> előtt!) pedig visszaállítjuk</a:t>
            </a:r>
          </a:p>
          <a:p>
            <a:pPr lvl="1"/>
            <a:r>
              <a:rPr lang="hu-HU" dirty="0" smtClean="0"/>
              <a:t>átvetítés csak a kijelölt elemekkel történjen</a:t>
            </a:r>
          </a:p>
          <a:p>
            <a:pPr lvl="1"/>
            <a:r>
              <a:rPr lang="hu-HU" dirty="0"/>
              <a:t>megvizsgáljuk, hogy eleve WGS-84-ben volt-e a réteg</a:t>
            </a:r>
          </a:p>
          <a:p>
            <a:pPr lvl="1"/>
            <a:endParaRPr lang="hu-HU" dirty="0" smtClean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08:19</a:t>
            </a:fld>
            <a:endParaRPr lang="en-US"/>
          </a:p>
        </p:txBody>
      </p:sp>
      <p:sp>
        <p:nvSpPr>
          <p:cNvPr id="6" name="Téglalap 5"/>
          <p:cNvSpPr/>
          <p:nvPr/>
        </p:nvSpPr>
        <p:spPr>
          <a:xfrm flipH="1">
            <a:off x="6792684" y="1536304"/>
            <a:ext cx="5274355" cy="35055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4221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8462" y="1376646"/>
            <a:ext cx="6348577" cy="47567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Modellel létrehozott </a:t>
            </a:r>
            <a:r>
              <a:rPr lang="hu-HU" dirty="0" err="1"/>
              <a:t>szkript</a:t>
            </a:r>
            <a:r>
              <a:rPr lang="hu-HU" dirty="0"/>
              <a:t> módosítása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4880263" cy="4754563"/>
          </a:xfrm>
        </p:spPr>
        <p:txBody>
          <a:bodyPr/>
          <a:lstStyle/>
          <a:p>
            <a:r>
              <a:rPr lang="hu-HU" dirty="0"/>
              <a:t>DEMO4</a:t>
            </a:r>
          </a:p>
          <a:p>
            <a:pPr lvl="1"/>
            <a:r>
              <a:rPr lang="hu-HU" dirty="0" smtClean="0">
                <a:solidFill>
                  <a:srgbClr val="FF0000"/>
                </a:solidFill>
              </a:rPr>
              <a:t>megvizsgáljuk, hogy van-e kijelölés a bemeneti vektorrétegen</a:t>
            </a:r>
          </a:p>
          <a:p>
            <a:pPr lvl="1"/>
            <a:r>
              <a:rPr lang="hu-HU" dirty="0" smtClean="0"/>
              <a:t>ha nincs, mindet kijelöljük, a </a:t>
            </a:r>
            <a:r>
              <a:rPr lang="hu-HU" dirty="0" err="1" smtClean="0"/>
              <a:t>szkript</a:t>
            </a:r>
            <a:r>
              <a:rPr lang="hu-HU" dirty="0" smtClean="0"/>
              <a:t> végén (még a </a:t>
            </a:r>
            <a:r>
              <a:rPr lang="hu-HU" dirty="0" err="1" smtClean="0"/>
              <a:t>return</a:t>
            </a:r>
            <a:r>
              <a:rPr lang="hu-HU" dirty="0" smtClean="0"/>
              <a:t> előtt!) pedig visszaállítjuk</a:t>
            </a:r>
          </a:p>
          <a:p>
            <a:pPr lvl="1"/>
            <a:r>
              <a:rPr lang="hu-HU" dirty="0" smtClean="0"/>
              <a:t>átvetítés csak a kijelölt elemekkel történjen</a:t>
            </a:r>
          </a:p>
          <a:p>
            <a:pPr lvl="1"/>
            <a:r>
              <a:rPr lang="hu-HU" dirty="0" smtClean="0"/>
              <a:t>megvizsgáljuk, hogy eleve WGS-84-ben volt-e a réteg</a:t>
            </a:r>
          </a:p>
          <a:p>
            <a:pPr lvl="1"/>
            <a:r>
              <a:rPr lang="hu-HU" dirty="0"/>
              <a:t>ha igen, kihagyjuk az átvetítést (a bemeneti réteggel dolgozunk tovább)</a:t>
            </a:r>
          </a:p>
          <a:p>
            <a:pPr lvl="1"/>
            <a:endParaRPr lang="hu-HU" dirty="0" smtClean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08:19</a:t>
            </a:fld>
            <a:endParaRPr lang="en-US"/>
          </a:p>
        </p:txBody>
      </p:sp>
      <p:sp>
        <p:nvSpPr>
          <p:cNvPr id="6" name="Téglalap 5"/>
          <p:cNvSpPr/>
          <p:nvPr/>
        </p:nvSpPr>
        <p:spPr>
          <a:xfrm flipH="1">
            <a:off x="6792684" y="1841104"/>
            <a:ext cx="5274355" cy="35055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282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8462" y="1376646"/>
            <a:ext cx="6348577" cy="47567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Modellel létrehozott </a:t>
            </a:r>
            <a:r>
              <a:rPr lang="hu-HU" dirty="0" err="1"/>
              <a:t>szkript</a:t>
            </a:r>
            <a:r>
              <a:rPr lang="hu-HU" dirty="0"/>
              <a:t> módosítása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4880263" cy="4754563"/>
          </a:xfrm>
        </p:spPr>
        <p:txBody>
          <a:bodyPr/>
          <a:lstStyle/>
          <a:p>
            <a:r>
              <a:rPr lang="hu-HU" dirty="0"/>
              <a:t>DEMO4</a:t>
            </a:r>
          </a:p>
          <a:p>
            <a:pPr lvl="1"/>
            <a:r>
              <a:rPr lang="hu-HU" dirty="0" smtClean="0">
                <a:solidFill>
                  <a:srgbClr val="FF0000"/>
                </a:solidFill>
              </a:rPr>
              <a:t>ha nincs, mindet kijelöljük, a </a:t>
            </a:r>
            <a:r>
              <a:rPr lang="hu-HU" dirty="0" err="1" smtClean="0">
                <a:solidFill>
                  <a:srgbClr val="FF0000"/>
                </a:solidFill>
              </a:rPr>
              <a:t>szkript</a:t>
            </a:r>
            <a:r>
              <a:rPr lang="hu-HU" dirty="0" smtClean="0">
                <a:solidFill>
                  <a:srgbClr val="FF0000"/>
                </a:solidFill>
              </a:rPr>
              <a:t> végén (még a </a:t>
            </a:r>
            <a:r>
              <a:rPr lang="hu-HU" dirty="0" err="1" smtClean="0">
                <a:solidFill>
                  <a:srgbClr val="FF0000"/>
                </a:solidFill>
              </a:rPr>
              <a:t>return</a:t>
            </a:r>
            <a:r>
              <a:rPr lang="hu-HU" dirty="0" smtClean="0">
                <a:solidFill>
                  <a:srgbClr val="FF0000"/>
                </a:solidFill>
              </a:rPr>
              <a:t> előtt!) pedig visszaállítjuk</a:t>
            </a:r>
          </a:p>
          <a:p>
            <a:pPr lvl="1"/>
            <a:r>
              <a:rPr lang="hu-HU" dirty="0" smtClean="0"/>
              <a:t>átvetítés csak a kijelölt elemekkel történjen</a:t>
            </a:r>
          </a:p>
          <a:p>
            <a:pPr lvl="1"/>
            <a:r>
              <a:rPr lang="hu-HU" dirty="0" smtClean="0"/>
              <a:t>megvizsgáljuk, hogy eleve WGS-84-ben volt-e a réteg</a:t>
            </a:r>
          </a:p>
          <a:p>
            <a:pPr lvl="1"/>
            <a:r>
              <a:rPr lang="hu-HU" dirty="0" smtClean="0"/>
              <a:t>ha igen, kihagyjuk az átvetítést (a bemeneti réteggel dolgozunk tovább)</a:t>
            </a:r>
          </a:p>
          <a:p>
            <a:pPr lvl="1"/>
            <a:r>
              <a:rPr lang="hu-HU" dirty="0" smtClean="0"/>
              <a:t>egyébként átvetítünk és az átvetítés eredményével dolgozunk tovább</a:t>
            </a:r>
            <a:endParaRPr lang="hu-HU" dirty="0"/>
          </a:p>
          <a:p>
            <a:pPr lvl="1"/>
            <a:endParaRPr lang="hu-HU" dirty="0" smtClean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08:19</a:t>
            </a:fld>
            <a:endParaRPr lang="en-US"/>
          </a:p>
        </p:txBody>
      </p:sp>
      <p:sp>
        <p:nvSpPr>
          <p:cNvPr id="6" name="Téglalap 5"/>
          <p:cNvSpPr/>
          <p:nvPr/>
        </p:nvSpPr>
        <p:spPr>
          <a:xfrm flipH="1">
            <a:off x="6792684" y="2160417"/>
            <a:ext cx="5274355" cy="51021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4137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8462" y="1376646"/>
            <a:ext cx="6348577" cy="47567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Modellel létrehozott </a:t>
            </a:r>
            <a:r>
              <a:rPr lang="hu-HU" dirty="0" err="1"/>
              <a:t>szkript</a:t>
            </a:r>
            <a:r>
              <a:rPr lang="hu-HU" dirty="0"/>
              <a:t> módosítása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4880263" cy="4754563"/>
          </a:xfrm>
        </p:spPr>
        <p:txBody>
          <a:bodyPr/>
          <a:lstStyle/>
          <a:p>
            <a:r>
              <a:rPr lang="hu-HU" dirty="0"/>
              <a:t>DEMO4</a:t>
            </a:r>
          </a:p>
          <a:p>
            <a:pPr lvl="1"/>
            <a:r>
              <a:rPr lang="hu-HU" dirty="0" smtClean="0">
                <a:solidFill>
                  <a:srgbClr val="FF0000"/>
                </a:solidFill>
              </a:rPr>
              <a:t>átvetítés csak a kijelölt elemekkel történjen</a:t>
            </a:r>
          </a:p>
          <a:p>
            <a:pPr lvl="1"/>
            <a:r>
              <a:rPr lang="hu-HU" dirty="0" smtClean="0"/>
              <a:t>megvizsgáljuk, hogy eleve WGS-84-ben volt-e a réteg</a:t>
            </a:r>
          </a:p>
          <a:p>
            <a:pPr lvl="1"/>
            <a:r>
              <a:rPr lang="hu-HU" dirty="0"/>
              <a:t>ha igen, kihagyjuk az átvetítést (a bemeneti réteggel dolgozunk tovább)</a:t>
            </a:r>
          </a:p>
          <a:p>
            <a:pPr lvl="1"/>
            <a:r>
              <a:rPr lang="hu-HU" dirty="0"/>
              <a:t>egyébként átvetítünk és az átvetítés eredményével dolgozunk </a:t>
            </a:r>
            <a:r>
              <a:rPr lang="hu-HU" dirty="0" smtClean="0"/>
              <a:t>tovább</a:t>
            </a:r>
          </a:p>
          <a:p>
            <a:pPr lvl="1"/>
            <a:r>
              <a:rPr lang="hu-HU" dirty="0" smtClean="0"/>
              <a:t>összegyűjtjük a használandó réteg mezőinek nevét egy listába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08:19</a:t>
            </a:fld>
            <a:endParaRPr lang="en-US"/>
          </a:p>
        </p:txBody>
      </p:sp>
      <p:sp>
        <p:nvSpPr>
          <p:cNvPr id="6" name="Téglalap 5"/>
          <p:cNvSpPr/>
          <p:nvPr/>
        </p:nvSpPr>
        <p:spPr>
          <a:xfrm flipH="1">
            <a:off x="6792684" y="3118361"/>
            <a:ext cx="5274355" cy="51021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190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8462" y="1376646"/>
            <a:ext cx="6348577" cy="47567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Modellel létrehozott </a:t>
            </a:r>
            <a:r>
              <a:rPr lang="hu-HU" dirty="0" err="1"/>
              <a:t>szkript</a:t>
            </a:r>
            <a:r>
              <a:rPr lang="hu-HU" dirty="0"/>
              <a:t> módosítása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4880263" cy="4754563"/>
          </a:xfrm>
        </p:spPr>
        <p:txBody>
          <a:bodyPr/>
          <a:lstStyle/>
          <a:p>
            <a:r>
              <a:rPr lang="hu-HU" dirty="0"/>
              <a:t>DEMO4</a:t>
            </a:r>
          </a:p>
          <a:p>
            <a:pPr lvl="1"/>
            <a:r>
              <a:rPr lang="hu-HU" dirty="0" smtClean="0">
                <a:solidFill>
                  <a:srgbClr val="FF0000"/>
                </a:solidFill>
              </a:rPr>
              <a:t>megvizsgáljuk, hogy eleve WGS-84-ben volt-e a réteg</a:t>
            </a:r>
          </a:p>
          <a:p>
            <a:pPr lvl="1"/>
            <a:r>
              <a:rPr lang="hu-HU" dirty="0"/>
              <a:t>ha igen, kihagyjuk az átvetítést (a bemeneti réteggel dolgozunk tovább)</a:t>
            </a:r>
          </a:p>
          <a:p>
            <a:pPr lvl="1"/>
            <a:r>
              <a:rPr lang="hu-HU" dirty="0"/>
              <a:t>egyébként átvetítünk és az átvetítés eredményével dolgozunk tovább</a:t>
            </a:r>
          </a:p>
          <a:p>
            <a:pPr lvl="1"/>
            <a:r>
              <a:rPr lang="hu-HU" dirty="0" smtClean="0"/>
              <a:t>összegyűjtjük </a:t>
            </a:r>
            <a:r>
              <a:rPr lang="hu-HU" dirty="0"/>
              <a:t>a használandó réteg mezőinek nevét egy listába</a:t>
            </a:r>
          </a:p>
          <a:p>
            <a:pPr lvl="1"/>
            <a:r>
              <a:rPr lang="hu-HU" dirty="0"/>
              <a:t>ha nem volt átvetítés, a bemeneti réteg kijelölt elemeivel dolgozunk tovább</a:t>
            </a:r>
          </a:p>
          <a:p>
            <a:pPr lvl="1"/>
            <a:r>
              <a:rPr lang="hu-HU" dirty="0"/>
              <a:t>az összes mezőt </a:t>
            </a:r>
            <a:r>
              <a:rPr lang="hu-HU" dirty="0" smtClean="0"/>
              <a:t>töröljük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08:19</a:t>
            </a:fld>
            <a:endParaRPr lang="en-US"/>
          </a:p>
        </p:txBody>
      </p:sp>
      <p:sp>
        <p:nvSpPr>
          <p:cNvPr id="6" name="Téglalap 5"/>
          <p:cNvSpPr/>
          <p:nvPr/>
        </p:nvSpPr>
        <p:spPr>
          <a:xfrm flipH="1">
            <a:off x="6792684" y="4235961"/>
            <a:ext cx="5274355" cy="35055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3657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Modellel létrehozott </a:t>
            </a:r>
            <a:r>
              <a:rPr lang="hu-HU" dirty="0" err="1"/>
              <a:t>szkript</a:t>
            </a:r>
            <a:r>
              <a:rPr lang="hu-HU" dirty="0"/>
              <a:t> módosítása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4880263" cy="4754563"/>
          </a:xfrm>
        </p:spPr>
        <p:txBody>
          <a:bodyPr/>
          <a:lstStyle/>
          <a:p>
            <a:r>
              <a:rPr lang="hu-HU" dirty="0"/>
              <a:t>DEMO4</a:t>
            </a:r>
          </a:p>
          <a:p>
            <a:pPr lvl="1"/>
            <a:r>
              <a:rPr lang="hu-HU" dirty="0">
                <a:solidFill>
                  <a:srgbClr val="FF0000"/>
                </a:solidFill>
              </a:rPr>
              <a:t>ha igen, kihagyjuk az átvetítést (a bemeneti réteggel dolgozunk tovább)</a:t>
            </a:r>
          </a:p>
          <a:p>
            <a:pPr lvl="1"/>
            <a:r>
              <a:rPr lang="hu-HU" dirty="0"/>
              <a:t>egyébként átvetítünk és az átvetítés eredményével dolgozunk tovább</a:t>
            </a:r>
          </a:p>
          <a:p>
            <a:pPr lvl="1"/>
            <a:r>
              <a:rPr lang="hu-HU" dirty="0"/>
              <a:t>összegyűjtjük a használandó réteg mezőinek nevét egy </a:t>
            </a:r>
            <a:r>
              <a:rPr lang="hu-HU" dirty="0" smtClean="0"/>
              <a:t>listába</a:t>
            </a:r>
          </a:p>
          <a:p>
            <a:pPr lvl="1"/>
            <a:r>
              <a:rPr lang="hu-HU" dirty="0" smtClean="0"/>
              <a:t>ha nem volt átvetítés, a bemeneti réteg kijelölt elemeivel dolgozunk tovább</a:t>
            </a:r>
          </a:p>
          <a:p>
            <a:pPr lvl="1"/>
            <a:r>
              <a:rPr lang="hu-HU" dirty="0" smtClean="0"/>
              <a:t>az összes mezőt töröljük</a:t>
            </a:r>
            <a:endParaRPr lang="hu-HU" dirty="0"/>
          </a:p>
          <a:p>
            <a:pPr lvl="1"/>
            <a:r>
              <a:rPr lang="hu-HU" dirty="0" smtClean="0"/>
              <a:t>megvizsgáljuk, hogy megadott-e a felhasználó kimeneti mappát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08:19</a:t>
            </a:fld>
            <a:endParaRPr lang="en-US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8462" y="1376646"/>
            <a:ext cx="6348577" cy="47567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églalap 6"/>
          <p:cNvSpPr/>
          <p:nvPr/>
        </p:nvSpPr>
        <p:spPr>
          <a:xfrm flipH="1" flipV="1">
            <a:off x="6792683" y="4557486"/>
            <a:ext cx="5274355" cy="50799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0096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Modellel létrehozott </a:t>
            </a:r>
            <a:r>
              <a:rPr lang="hu-HU" dirty="0" err="1"/>
              <a:t>szkript</a:t>
            </a:r>
            <a:r>
              <a:rPr lang="hu-HU" dirty="0"/>
              <a:t> módosítása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4880263" cy="4754563"/>
          </a:xfrm>
        </p:spPr>
        <p:txBody>
          <a:bodyPr/>
          <a:lstStyle/>
          <a:p>
            <a:r>
              <a:rPr lang="hu-HU" dirty="0"/>
              <a:t>DEMO4</a:t>
            </a:r>
          </a:p>
          <a:p>
            <a:pPr lvl="1"/>
            <a:r>
              <a:rPr lang="hu-HU" dirty="0" smtClean="0">
                <a:solidFill>
                  <a:srgbClr val="FF0000"/>
                </a:solidFill>
              </a:rPr>
              <a:t>egyébként </a:t>
            </a:r>
            <a:r>
              <a:rPr lang="hu-HU" dirty="0">
                <a:solidFill>
                  <a:srgbClr val="FF0000"/>
                </a:solidFill>
              </a:rPr>
              <a:t>átvetítünk és az átvetítés eredményével dolgozunk tovább</a:t>
            </a:r>
          </a:p>
          <a:p>
            <a:pPr lvl="1"/>
            <a:r>
              <a:rPr lang="hu-HU" dirty="0"/>
              <a:t>összegyűjtjük a használandó réteg mezőinek nevét egy </a:t>
            </a:r>
            <a:r>
              <a:rPr lang="hu-HU" dirty="0" smtClean="0"/>
              <a:t>listába</a:t>
            </a:r>
          </a:p>
          <a:p>
            <a:pPr lvl="1"/>
            <a:r>
              <a:rPr lang="hu-HU" dirty="0" smtClean="0"/>
              <a:t>ha nem volt átvetítés, a bemeneti réteg kijelölt elemeivel dolgozunk tovább</a:t>
            </a:r>
          </a:p>
          <a:p>
            <a:pPr lvl="1"/>
            <a:r>
              <a:rPr lang="hu-HU" dirty="0" smtClean="0"/>
              <a:t>az összes mezőt töröljük</a:t>
            </a:r>
            <a:endParaRPr lang="hu-HU" dirty="0"/>
          </a:p>
          <a:p>
            <a:pPr lvl="1"/>
            <a:r>
              <a:rPr lang="hu-HU" dirty="0" smtClean="0"/>
              <a:t>megvizsgáljuk, hogy megadott-e a felhasználó kimeneti mappát</a:t>
            </a:r>
          </a:p>
          <a:p>
            <a:pPr lvl="1"/>
            <a:r>
              <a:rPr lang="hu-HU" dirty="0" smtClean="0"/>
              <a:t>ha igen, azt használjuk a mentéshez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08:19</a:t>
            </a:fld>
            <a:endParaRPr lang="en-US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8462" y="1376646"/>
            <a:ext cx="6348577" cy="47567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églalap 6"/>
          <p:cNvSpPr/>
          <p:nvPr/>
        </p:nvSpPr>
        <p:spPr>
          <a:xfrm flipH="1">
            <a:off x="6792683" y="5019732"/>
            <a:ext cx="5274355" cy="98918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858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Szkripteszköz</a:t>
            </a:r>
            <a:r>
              <a:rPr lang="hu-HU" dirty="0" smtClean="0"/>
              <a:t> vagy modelleszköz?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múlt órán áttekintettük:</a:t>
            </a:r>
          </a:p>
          <a:p>
            <a:pPr lvl="1"/>
            <a:r>
              <a:rPr lang="hu-HU" dirty="0" smtClean="0"/>
              <a:t>hogyan tudunk a felhasználóval kommunikálni (</a:t>
            </a:r>
            <a:r>
              <a:rPr lang="hu-HU" dirty="0"/>
              <a:t>felugró információs </a:t>
            </a:r>
            <a:r>
              <a:rPr lang="hu-HU" dirty="0" smtClean="0"/>
              <a:t>sávban + eszközfuttatási naplóban)</a:t>
            </a:r>
          </a:p>
          <a:p>
            <a:pPr lvl="1"/>
            <a:r>
              <a:rPr lang="hu-HU" dirty="0" smtClean="0"/>
              <a:t>mitől válik a </a:t>
            </a:r>
            <a:r>
              <a:rPr lang="hu-HU" dirty="0" err="1" smtClean="0"/>
              <a:t>szkriptünk</a:t>
            </a:r>
            <a:r>
              <a:rPr lang="hu-HU" dirty="0" smtClean="0"/>
              <a:t> valódi </a:t>
            </a:r>
            <a:r>
              <a:rPr lang="hu-HU" dirty="0" err="1" smtClean="0"/>
              <a:t>szkripteszközzé</a:t>
            </a:r>
            <a:endParaRPr lang="hu-HU" dirty="0"/>
          </a:p>
          <a:p>
            <a:pPr lvl="1"/>
            <a:r>
              <a:rPr lang="hu-HU" dirty="0" smtClean="0"/>
              <a:t>hogyan tudunk </a:t>
            </a:r>
            <a:r>
              <a:rPr lang="hu-HU" dirty="0" err="1" smtClean="0"/>
              <a:t>szkripteszközt</a:t>
            </a:r>
            <a:r>
              <a:rPr lang="hu-HU" dirty="0" smtClean="0"/>
              <a:t> létrehozni sablonból vagy </a:t>
            </a:r>
            <a:r>
              <a:rPr lang="hu-HU" dirty="0" err="1" smtClean="0"/>
              <a:t>py-fájlból</a:t>
            </a:r>
            <a:r>
              <a:rPr lang="hu-HU" dirty="0" smtClean="0"/>
              <a:t>, és hogyan szerkeszthetjük</a:t>
            </a:r>
          </a:p>
          <a:p>
            <a:pPr lvl="1"/>
            <a:r>
              <a:rPr lang="hu-HU" dirty="0" smtClean="0"/>
              <a:t>hogyan épül fel egy </a:t>
            </a:r>
            <a:r>
              <a:rPr lang="hu-HU" dirty="0" err="1" smtClean="0"/>
              <a:t>szkripteszköz</a:t>
            </a:r>
            <a:r>
              <a:rPr lang="hu-HU" dirty="0" smtClean="0"/>
              <a:t>, hol, hogyan kell belenyúlni a kódba</a:t>
            </a:r>
          </a:p>
          <a:p>
            <a:pPr lvl="1"/>
            <a:r>
              <a:rPr lang="hu-HU" dirty="0" smtClean="0"/>
              <a:t>mire kell figyelni, hogy olvasható, felhasználóbarát és megszakítható kódot hozzunk létre</a:t>
            </a:r>
          </a:p>
          <a:p>
            <a:r>
              <a:rPr lang="hu-HU" dirty="0" smtClean="0"/>
              <a:t>lényegileg olyan </a:t>
            </a:r>
            <a:r>
              <a:rPr lang="hu-HU" dirty="0" err="1" smtClean="0"/>
              <a:t>szkripteszközöket</a:t>
            </a:r>
            <a:r>
              <a:rPr lang="hu-HU" dirty="0" smtClean="0"/>
              <a:t> készítettünk, amiket modelleszközként kényelmesebben/egyszerűbben megvalósíthattunk volna</a:t>
            </a:r>
          </a:p>
          <a:p>
            <a:pPr lvl="1"/>
            <a:r>
              <a:rPr lang="hu-HU" dirty="0" smtClean="0"/>
              <a:t>hiszen csak meglévő eszközöket hívtunk sorban egymás után 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69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6506" y="1378206"/>
            <a:ext cx="6380533" cy="47552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Modellel létrehozott </a:t>
            </a:r>
            <a:r>
              <a:rPr lang="hu-HU" dirty="0" err="1"/>
              <a:t>szkript</a:t>
            </a:r>
            <a:r>
              <a:rPr lang="hu-HU" dirty="0"/>
              <a:t> módosítása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4880263" cy="4754563"/>
          </a:xfrm>
        </p:spPr>
        <p:txBody>
          <a:bodyPr/>
          <a:lstStyle/>
          <a:p>
            <a:r>
              <a:rPr lang="hu-HU" dirty="0"/>
              <a:t>DEMO4</a:t>
            </a:r>
          </a:p>
          <a:p>
            <a:pPr lvl="1"/>
            <a:r>
              <a:rPr lang="hu-HU" dirty="0" smtClean="0">
                <a:solidFill>
                  <a:srgbClr val="FF0000"/>
                </a:solidFill>
              </a:rPr>
              <a:t>összegyűjtjük </a:t>
            </a:r>
            <a:r>
              <a:rPr lang="hu-HU" dirty="0">
                <a:solidFill>
                  <a:srgbClr val="FF0000"/>
                </a:solidFill>
              </a:rPr>
              <a:t>a használandó réteg mezőinek nevét egy </a:t>
            </a:r>
            <a:r>
              <a:rPr lang="hu-HU" dirty="0" smtClean="0">
                <a:solidFill>
                  <a:srgbClr val="FF0000"/>
                </a:solidFill>
              </a:rPr>
              <a:t>listába</a:t>
            </a:r>
          </a:p>
          <a:p>
            <a:pPr lvl="1"/>
            <a:r>
              <a:rPr lang="hu-HU" dirty="0" smtClean="0"/>
              <a:t>ha nem volt átvetítés, a bemeneti réteg kijelölt elemeivel dolgozunk tovább</a:t>
            </a:r>
          </a:p>
          <a:p>
            <a:pPr lvl="1"/>
            <a:r>
              <a:rPr lang="hu-HU" dirty="0" smtClean="0"/>
              <a:t>az összes mezőt töröljük</a:t>
            </a:r>
            <a:endParaRPr lang="hu-HU" dirty="0"/>
          </a:p>
          <a:p>
            <a:pPr lvl="1"/>
            <a:r>
              <a:rPr lang="hu-HU" dirty="0" smtClean="0"/>
              <a:t>megvizsgáljuk, hogy megadott-e a felhasználó kimeneti mappát</a:t>
            </a:r>
          </a:p>
          <a:p>
            <a:pPr lvl="1"/>
            <a:r>
              <a:rPr lang="hu-HU" dirty="0" smtClean="0"/>
              <a:t>ha igen, azt használjuk a mentéshez</a:t>
            </a:r>
          </a:p>
          <a:p>
            <a:pPr lvl="1"/>
            <a:r>
              <a:rPr lang="hu-HU" dirty="0" smtClean="0"/>
              <a:t>ha nem, kinyerjük a bemeneti vektorréteg mappáját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08:19</a:t>
            </a:fld>
            <a:endParaRPr lang="en-US"/>
          </a:p>
        </p:txBody>
      </p:sp>
      <p:sp>
        <p:nvSpPr>
          <p:cNvPr id="7" name="Téglalap 6"/>
          <p:cNvSpPr/>
          <p:nvPr/>
        </p:nvSpPr>
        <p:spPr>
          <a:xfrm flipH="1">
            <a:off x="6792683" y="1536303"/>
            <a:ext cx="5274355" cy="97466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3918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6506" y="1378206"/>
            <a:ext cx="6380533" cy="47552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Modellel létrehozott </a:t>
            </a:r>
            <a:r>
              <a:rPr lang="hu-HU" dirty="0" err="1"/>
              <a:t>szkript</a:t>
            </a:r>
            <a:r>
              <a:rPr lang="hu-HU" dirty="0"/>
              <a:t> módosítása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4880263" cy="4754563"/>
          </a:xfrm>
        </p:spPr>
        <p:txBody>
          <a:bodyPr/>
          <a:lstStyle/>
          <a:p>
            <a:r>
              <a:rPr lang="hu-HU" dirty="0"/>
              <a:t>DEMO4</a:t>
            </a:r>
          </a:p>
          <a:p>
            <a:pPr lvl="1"/>
            <a:r>
              <a:rPr lang="hu-HU" dirty="0" smtClean="0">
                <a:solidFill>
                  <a:srgbClr val="FF0000"/>
                </a:solidFill>
              </a:rPr>
              <a:t>ha nem volt átvetítés, a bemeneti réteg kijelölt elemeivel dolgozunk tovább</a:t>
            </a:r>
          </a:p>
          <a:p>
            <a:pPr lvl="1"/>
            <a:r>
              <a:rPr lang="hu-HU" dirty="0" smtClean="0"/>
              <a:t>az összes mezőt töröljük</a:t>
            </a:r>
            <a:endParaRPr lang="hu-HU" dirty="0"/>
          </a:p>
          <a:p>
            <a:pPr lvl="1"/>
            <a:r>
              <a:rPr lang="hu-HU" dirty="0" smtClean="0"/>
              <a:t>megvizsgáljuk, hogy megadott-e a felhasználó kimeneti mappát</a:t>
            </a:r>
          </a:p>
          <a:p>
            <a:pPr lvl="1"/>
            <a:r>
              <a:rPr lang="hu-HU" dirty="0" smtClean="0"/>
              <a:t>ha igen, azt használjuk a mentéshez</a:t>
            </a:r>
          </a:p>
          <a:p>
            <a:pPr lvl="1"/>
            <a:r>
              <a:rPr lang="hu-HU" dirty="0" smtClean="0"/>
              <a:t>ha nem, kinyerjük a bemeneti vektorréteg mappáját</a:t>
            </a:r>
          </a:p>
          <a:p>
            <a:pPr lvl="1"/>
            <a:r>
              <a:rPr lang="hu-HU" dirty="0" smtClean="0"/>
              <a:t>a .</a:t>
            </a:r>
            <a:r>
              <a:rPr lang="hu-HU" dirty="0" err="1" smtClean="0"/>
              <a:t>kml</a:t>
            </a:r>
            <a:r>
              <a:rPr lang="hu-HU" dirty="0" smtClean="0"/>
              <a:t> és .</a:t>
            </a:r>
            <a:r>
              <a:rPr lang="hu-HU" dirty="0" err="1" smtClean="0"/>
              <a:t>gpx</a:t>
            </a:r>
            <a:r>
              <a:rPr lang="hu-HU" dirty="0" smtClean="0"/>
              <a:t> fájlt ugyanolyan néven mentjük, mint a bemeneti vektorrétegünk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08:19</a:t>
            </a:fld>
            <a:endParaRPr lang="en-US"/>
          </a:p>
        </p:txBody>
      </p:sp>
      <p:sp>
        <p:nvSpPr>
          <p:cNvPr id="6" name="Téglalap 5"/>
          <p:cNvSpPr/>
          <p:nvPr/>
        </p:nvSpPr>
        <p:spPr>
          <a:xfrm flipH="1">
            <a:off x="6792683" y="2781145"/>
            <a:ext cx="5274355" cy="68776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7151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6506" y="1378206"/>
            <a:ext cx="6380533" cy="47552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Modellel létrehozott </a:t>
            </a:r>
            <a:r>
              <a:rPr lang="hu-HU" dirty="0" err="1"/>
              <a:t>szkript</a:t>
            </a:r>
            <a:r>
              <a:rPr lang="hu-HU" dirty="0"/>
              <a:t> módosítása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4880263" cy="4754563"/>
          </a:xfrm>
        </p:spPr>
        <p:txBody>
          <a:bodyPr/>
          <a:lstStyle/>
          <a:p>
            <a:r>
              <a:rPr lang="hu-HU" dirty="0"/>
              <a:t>DEMO4</a:t>
            </a:r>
          </a:p>
          <a:p>
            <a:pPr lvl="1"/>
            <a:r>
              <a:rPr lang="hu-HU" dirty="0" smtClean="0"/>
              <a:t>ha nem volt átvetítés, a bemeneti réteg kijelölt elemeivel dolgozunk tovább</a:t>
            </a:r>
          </a:p>
          <a:p>
            <a:pPr lvl="1"/>
            <a:r>
              <a:rPr lang="hu-HU" dirty="0" smtClean="0">
                <a:solidFill>
                  <a:srgbClr val="FF0000"/>
                </a:solidFill>
              </a:rPr>
              <a:t>az összes mezőt töröljük</a:t>
            </a:r>
            <a:endParaRPr lang="hu-HU" dirty="0">
              <a:solidFill>
                <a:srgbClr val="FF0000"/>
              </a:solidFill>
            </a:endParaRPr>
          </a:p>
          <a:p>
            <a:pPr lvl="1"/>
            <a:r>
              <a:rPr lang="hu-HU" dirty="0" smtClean="0"/>
              <a:t>megvizsgáljuk, hogy megadott-e a felhasználó kimeneti mappát</a:t>
            </a:r>
          </a:p>
          <a:p>
            <a:pPr lvl="1"/>
            <a:r>
              <a:rPr lang="hu-HU" dirty="0" smtClean="0"/>
              <a:t>ha igen, azt használjuk a mentéshez</a:t>
            </a:r>
          </a:p>
          <a:p>
            <a:pPr lvl="1"/>
            <a:r>
              <a:rPr lang="hu-HU" dirty="0" smtClean="0"/>
              <a:t>ha nem, kinyerjük a bemeneti vektorréteg mappáját</a:t>
            </a:r>
          </a:p>
          <a:p>
            <a:pPr lvl="1"/>
            <a:r>
              <a:rPr lang="hu-HU" dirty="0" smtClean="0"/>
              <a:t>a .</a:t>
            </a:r>
            <a:r>
              <a:rPr lang="hu-HU" dirty="0" err="1" smtClean="0"/>
              <a:t>kml</a:t>
            </a:r>
            <a:r>
              <a:rPr lang="hu-HU" dirty="0" smtClean="0"/>
              <a:t> és .</a:t>
            </a:r>
            <a:r>
              <a:rPr lang="hu-HU" dirty="0" err="1" smtClean="0"/>
              <a:t>gpx</a:t>
            </a:r>
            <a:r>
              <a:rPr lang="hu-HU" dirty="0" smtClean="0"/>
              <a:t> fájlt ugyanolyan néven mentjük, mint a bemeneti vektorrétegünk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08:19</a:t>
            </a:fld>
            <a:endParaRPr lang="en-US"/>
          </a:p>
        </p:txBody>
      </p:sp>
      <p:sp>
        <p:nvSpPr>
          <p:cNvPr id="6" name="Téglalap 5"/>
          <p:cNvSpPr/>
          <p:nvPr/>
        </p:nvSpPr>
        <p:spPr>
          <a:xfrm flipH="1">
            <a:off x="6792683" y="3902132"/>
            <a:ext cx="5274355" cy="17638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0056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6506" y="1378206"/>
            <a:ext cx="6380533" cy="47552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Modellel létrehozott </a:t>
            </a:r>
            <a:r>
              <a:rPr lang="hu-HU" dirty="0" err="1"/>
              <a:t>szkript</a:t>
            </a:r>
            <a:r>
              <a:rPr lang="hu-HU" dirty="0"/>
              <a:t> módosítása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4880263" cy="4754563"/>
          </a:xfrm>
        </p:spPr>
        <p:txBody>
          <a:bodyPr/>
          <a:lstStyle/>
          <a:p>
            <a:r>
              <a:rPr lang="hu-HU" dirty="0"/>
              <a:t>DEMO4</a:t>
            </a:r>
          </a:p>
          <a:p>
            <a:pPr lvl="1"/>
            <a:r>
              <a:rPr lang="hu-HU" dirty="0" smtClean="0"/>
              <a:t>ha nem volt átvetítés, a bemeneti réteg kijelölt elemeivel dolgozunk tovább</a:t>
            </a:r>
          </a:p>
          <a:p>
            <a:pPr lvl="1"/>
            <a:r>
              <a:rPr lang="hu-HU" dirty="0" smtClean="0"/>
              <a:t>az összes mezőt töröljük</a:t>
            </a:r>
            <a:endParaRPr lang="hu-HU" dirty="0"/>
          </a:p>
          <a:p>
            <a:pPr lvl="1"/>
            <a:r>
              <a:rPr lang="hu-HU" dirty="0" smtClean="0">
                <a:solidFill>
                  <a:srgbClr val="FF0000"/>
                </a:solidFill>
              </a:rPr>
              <a:t>megvizsgáljuk, hogy megadott-e a felhasználó kimeneti mappát</a:t>
            </a:r>
          </a:p>
          <a:p>
            <a:pPr lvl="1"/>
            <a:r>
              <a:rPr lang="hu-HU" dirty="0" smtClean="0"/>
              <a:t>ha igen, azt használjuk a mentéshez</a:t>
            </a:r>
          </a:p>
          <a:p>
            <a:pPr lvl="1"/>
            <a:r>
              <a:rPr lang="hu-HU" dirty="0" smtClean="0"/>
              <a:t>ha nem, kinyerjük a bemeneti vektorréteg mappáját</a:t>
            </a:r>
          </a:p>
          <a:p>
            <a:pPr lvl="1"/>
            <a:r>
              <a:rPr lang="hu-HU" dirty="0" smtClean="0"/>
              <a:t>a .</a:t>
            </a:r>
            <a:r>
              <a:rPr lang="hu-HU" dirty="0" err="1" smtClean="0"/>
              <a:t>kml</a:t>
            </a:r>
            <a:r>
              <a:rPr lang="hu-HU" dirty="0" smtClean="0"/>
              <a:t> és .</a:t>
            </a:r>
            <a:r>
              <a:rPr lang="hu-HU" dirty="0" err="1" smtClean="0"/>
              <a:t>gpx</a:t>
            </a:r>
            <a:r>
              <a:rPr lang="hu-HU" dirty="0" smtClean="0"/>
              <a:t> fájlt ugyanolyan néven mentjük, mint a bemeneti vektorrétegünk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08:19</a:t>
            </a:fld>
            <a:endParaRPr lang="en-US"/>
          </a:p>
        </p:txBody>
      </p:sp>
      <p:sp>
        <p:nvSpPr>
          <p:cNvPr id="6" name="Téglalap 5"/>
          <p:cNvSpPr/>
          <p:nvPr/>
        </p:nvSpPr>
        <p:spPr>
          <a:xfrm flipH="1">
            <a:off x="6792683" y="5774475"/>
            <a:ext cx="5274355" cy="35894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7878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6506" y="1361281"/>
            <a:ext cx="6380532" cy="47721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Modellel létrehozott </a:t>
            </a:r>
            <a:r>
              <a:rPr lang="hu-HU" dirty="0" err="1"/>
              <a:t>szkript</a:t>
            </a:r>
            <a:r>
              <a:rPr lang="hu-HU" dirty="0"/>
              <a:t> módosítása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4880263" cy="4754563"/>
          </a:xfrm>
        </p:spPr>
        <p:txBody>
          <a:bodyPr/>
          <a:lstStyle/>
          <a:p>
            <a:r>
              <a:rPr lang="hu-HU" dirty="0"/>
              <a:t>DEMO4</a:t>
            </a:r>
          </a:p>
          <a:p>
            <a:pPr lvl="1"/>
            <a:r>
              <a:rPr lang="hu-HU" dirty="0" smtClean="0"/>
              <a:t>ha nem volt átvetítés, a bemeneti réteg kijelölt elemeivel dolgozunk tovább</a:t>
            </a:r>
          </a:p>
          <a:p>
            <a:pPr lvl="1"/>
            <a:r>
              <a:rPr lang="hu-HU" dirty="0" smtClean="0"/>
              <a:t>az összes mezőt töröljük</a:t>
            </a:r>
            <a:endParaRPr lang="hu-HU" dirty="0"/>
          </a:p>
          <a:p>
            <a:pPr lvl="1"/>
            <a:r>
              <a:rPr lang="hu-HU" dirty="0" smtClean="0"/>
              <a:t>megvizsgáljuk, hogy megadott-e a felhasználó kimeneti mappát</a:t>
            </a:r>
          </a:p>
          <a:p>
            <a:pPr lvl="1"/>
            <a:r>
              <a:rPr lang="hu-HU" dirty="0" smtClean="0">
                <a:solidFill>
                  <a:srgbClr val="FF0000"/>
                </a:solidFill>
              </a:rPr>
              <a:t>ha igen, azt használjuk a mentéshez</a:t>
            </a:r>
          </a:p>
          <a:p>
            <a:pPr lvl="1"/>
            <a:r>
              <a:rPr lang="hu-HU" dirty="0" smtClean="0"/>
              <a:t>ha nem, kinyerjük a bemeneti vektorréteg mappáját</a:t>
            </a:r>
          </a:p>
          <a:p>
            <a:pPr lvl="1"/>
            <a:r>
              <a:rPr lang="hu-HU" dirty="0" smtClean="0"/>
              <a:t>a .</a:t>
            </a:r>
            <a:r>
              <a:rPr lang="hu-HU" dirty="0" err="1" smtClean="0"/>
              <a:t>kml</a:t>
            </a:r>
            <a:r>
              <a:rPr lang="hu-HU" dirty="0" smtClean="0"/>
              <a:t> és .</a:t>
            </a:r>
            <a:r>
              <a:rPr lang="hu-HU" dirty="0" err="1" smtClean="0"/>
              <a:t>gpx</a:t>
            </a:r>
            <a:r>
              <a:rPr lang="hu-HU" dirty="0" smtClean="0"/>
              <a:t> fájlt ugyanolyan néven mentjük, mint a bemeneti vektorrétegünk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08:19</a:t>
            </a:fld>
            <a:endParaRPr lang="en-US"/>
          </a:p>
        </p:txBody>
      </p:sp>
      <p:sp>
        <p:nvSpPr>
          <p:cNvPr id="7" name="Téglalap 6"/>
          <p:cNvSpPr/>
          <p:nvPr/>
        </p:nvSpPr>
        <p:spPr>
          <a:xfrm flipH="1">
            <a:off x="6792682" y="1695961"/>
            <a:ext cx="5274355" cy="49569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0112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Modellel létrehozott </a:t>
            </a:r>
            <a:r>
              <a:rPr lang="hu-HU" dirty="0" err="1"/>
              <a:t>szkript</a:t>
            </a:r>
            <a:r>
              <a:rPr lang="hu-HU" dirty="0"/>
              <a:t> módosítása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4880263" cy="4754563"/>
          </a:xfrm>
        </p:spPr>
        <p:txBody>
          <a:bodyPr/>
          <a:lstStyle/>
          <a:p>
            <a:r>
              <a:rPr lang="hu-HU" dirty="0"/>
              <a:t>DEMO4</a:t>
            </a:r>
          </a:p>
          <a:p>
            <a:pPr lvl="1"/>
            <a:r>
              <a:rPr lang="hu-HU" dirty="0" smtClean="0"/>
              <a:t>ha nem volt átvetítés, a bemeneti réteg kijelölt elemeivel dolgozunk tovább</a:t>
            </a:r>
          </a:p>
          <a:p>
            <a:pPr lvl="1"/>
            <a:r>
              <a:rPr lang="hu-HU" dirty="0" smtClean="0"/>
              <a:t>az összes mezőt töröljük</a:t>
            </a:r>
            <a:endParaRPr lang="hu-HU" dirty="0"/>
          </a:p>
          <a:p>
            <a:pPr lvl="1"/>
            <a:r>
              <a:rPr lang="hu-HU" dirty="0" smtClean="0"/>
              <a:t>megvizsgáljuk, hogy megadott-e a felhasználó kimeneti mappát</a:t>
            </a:r>
          </a:p>
          <a:p>
            <a:pPr lvl="1"/>
            <a:r>
              <a:rPr lang="hu-HU" dirty="0" smtClean="0"/>
              <a:t>ha igen, azt használjuk a mentéshez</a:t>
            </a:r>
          </a:p>
          <a:p>
            <a:pPr lvl="1"/>
            <a:r>
              <a:rPr lang="hu-HU" dirty="0" smtClean="0">
                <a:solidFill>
                  <a:srgbClr val="FF0000"/>
                </a:solidFill>
              </a:rPr>
              <a:t>ha nem, kinyerjük a bemeneti vektorréteg mappáját</a:t>
            </a:r>
          </a:p>
          <a:p>
            <a:pPr lvl="1"/>
            <a:r>
              <a:rPr lang="hu-HU" dirty="0" smtClean="0"/>
              <a:t>a .</a:t>
            </a:r>
            <a:r>
              <a:rPr lang="hu-HU" dirty="0" err="1" smtClean="0"/>
              <a:t>kml</a:t>
            </a:r>
            <a:r>
              <a:rPr lang="hu-HU" dirty="0" smtClean="0"/>
              <a:t> és .</a:t>
            </a:r>
            <a:r>
              <a:rPr lang="hu-HU" dirty="0" err="1" smtClean="0"/>
              <a:t>gpx</a:t>
            </a:r>
            <a:r>
              <a:rPr lang="hu-HU" dirty="0" smtClean="0"/>
              <a:t> fájlt ugyanolyan néven mentjük, mint a bemeneti vektorrétegünk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08:19</a:t>
            </a:fld>
            <a:endParaRPr lang="en-US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6506" y="1361281"/>
            <a:ext cx="6380532" cy="47721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églalap 6"/>
          <p:cNvSpPr/>
          <p:nvPr/>
        </p:nvSpPr>
        <p:spPr>
          <a:xfrm flipH="1">
            <a:off x="6792682" y="2174933"/>
            <a:ext cx="5274355" cy="114883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9884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Modellel létrehozott </a:t>
            </a:r>
            <a:r>
              <a:rPr lang="hu-HU" dirty="0" err="1"/>
              <a:t>szkript</a:t>
            </a:r>
            <a:r>
              <a:rPr lang="hu-HU" dirty="0"/>
              <a:t> módosítása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4880263" cy="4754563"/>
          </a:xfrm>
        </p:spPr>
        <p:txBody>
          <a:bodyPr/>
          <a:lstStyle/>
          <a:p>
            <a:r>
              <a:rPr lang="hu-HU" dirty="0"/>
              <a:t>DEMO4</a:t>
            </a:r>
          </a:p>
          <a:p>
            <a:pPr lvl="1"/>
            <a:r>
              <a:rPr lang="hu-HU" dirty="0" smtClean="0"/>
              <a:t>ha nem volt átvetítés, a bemeneti réteg kijelölt elemeivel dolgozunk tovább</a:t>
            </a:r>
          </a:p>
          <a:p>
            <a:pPr lvl="1"/>
            <a:r>
              <a:rPr lang="hu-HU" dirty="0" smtClean="0"/>
              <a:t>az összes mezőt töröljük</a:t>
            </a:r>
            <a:endParaRPr lang="hu-HU" dirty="0"/>
          </a:p>
          <a:p>
            <a:pPr lvl="1"/>
            <a:r>
              <a:rPr lang="hu-HU" dirty="0" smtClean="0"/>
              <a:t>megvizsgáljuk, hogy megadott-e a felhasználó kimeneti mappát</a:t>
            </a:r>
          </a:p>
          <a:p>
            <a:pPr lvl="1"/>
            <a:r>
              <a:rPr lang="hu-HU" dirty="0" smtClean="0"/>
              <a:t>ha igen, azt használjuk a mentéshez</a:t>
            </a:r>
          </a:p>
          <a:p>
            <a:pPr lvl="1"/>
            <a:r>
              <a:rPr lang="hu-HU" dirty="0" smtClean="0"/>
              <a:t>ha nem, kinyerjük a bemeneti vektorréteg mappáját</a:t>
            </a:r>
          </a:p>
          <a:p>
            <a:pPr lvl="1"/>
            <a:r>
              <a:rPr lang="hu-HU" dirty="0" smtClean="0">
                <a:solidFill>
                  <a:srgbClr val="FF0000"/>
                </a:solidFill>
              </a:rPr>
              <a:t>a .</a:t>
            </a:r>
            <a:r>
              <a:rPr lang="hu-HU" dirty="0" err="1" smtClean="0">
                <a:solidFill>
                  <a:srgbClr val="FF0000"/>
                </a:solidFill>
              </a:rPr>
              <a:t>kml</a:t>
            </a:r>
            <a:r>
              <a:rPr lang="hu-HU" dirty="0" smtClean="0">
                <a:solidFill>
                  <a:srgbClr val="FF0000"/>
                </a:solidFill>
              </a:rPr>
              <a:t> és .</a:t>
            </a:r>
            <a:r>
              <a:rPr lang="hu-HU" dirty="0" err="1" smtClean="0">
                <a:solidFill>
                  <a:srgbClr val="FF0000"/>
                </a:solidFill>
              </a:rPr>
              <a:t>gpx</a:t>
            </a:r>
            <a:r>
              <a:rPr lang="hu-HU" dirty="0" smtClean="0">
                <a:solidFill>
                  <a:srgbClr val="FF0000"/>
                </a:solidFill>
              </a:rPr>
              <a:t> fájlt ugyanolyan néven mentjük, mint a bemeneti vektorrétegünk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08:19</a:t>
            </a:fld>
            <a:endParaRPr lang="en-US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6506" y="1361281"/>
            <a:ext cx="6380532" cy="47721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églalap 6"/>
          <p:cNvSpPr/>
          <p:nvPr/>
        </p:nvSpPr>
        <p:spPr>
          <a:xfrm flipH="1">
            <a:off x="6792683" y="4526246"/>
            <a:ext cx="5274355" cy="35894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1453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Modellel létrehozott </a:t>
            </a:r>
            <a:r>
              <a:rPr lang="hu-HU" dirty="0" err="1"/>
              <a:t>szkript</a:t>
            </a:r>
            <a:r>
              <a:rPr lang="hu-HU" dirty="0"/>
              <a:t> módosítása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0"/>
            <a:ext cx="5257800" cy="4754563"/>
          </a:xfrm>
        </p:spPr>
        <p:txBody>
          <a:bodyPr/>
          <a:lstStyle/>
          <a:p>
            <a:r>
              <a:rPr lang="hu-HU" dirty="0" smtClean="0"/>
              <a:t>DEMO4</a:t>
            </a:r>
          </a:p>
          <a:p>
            <a:pPr lvl="1"/>
            <a:r>
              <a:rPr lang="hu-HU" dirty="0" smtClean="0"/>
              <a:t>próbáljuk ki kijelöléssel és anélkül</a:t>
            </a:r>
          </a:p>
          <a:p>
            <a:pPr lvl="1"/>
            <a:r>
              <a:rPr lang="hu-HU" dirty="0" smtClean="0"/>
              <a:t>próbáljuk ki WGS-84-es és </a:t>
            </a:r>
            <a:r>
              <a:rPr lang="hu-HU" dirty="0" err="1" smtClean="0"/>
              <a:t>EOV-s</a:t>
            </a:r>
            <a:r>
              <a:rPr lang="hu-HU" dirty="0" smtClean="0"/>
              <a:t> rétegre</a:t>
            </a:r>
          </a:p>
          <a:p>
            <a:pPr lvl="1"/>
            <a:r>
              <a:rPr lang="hu-HU" dirty="0" smtClean="0"/>
              <a:t>próbáljuk ki megadott mappával és elhagyott paraméterrel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08:19</a:t>
            </a:fld>
            <a:endParaRPr lang="en-US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422400"/>
            <a:ext cx="5936343" cy="473052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139916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Köszönöm a figyelmet!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kérdések?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08:19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8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Szkripteszköz</a:t>
            </a:r>
            <a:r>
              <a:rPr lang="hu-HU" dirty="0"/>
              <a:t> vagy modelleszköz?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egyszerű, lineáris kódokat a Grafikus modellezővel is létrehozhatunk</a:t>
            </a:r>
          </a:p>
          <a:p>
            <a:r>
              <a:rPr lang="hu-HU" dirty="0" smtClean="0"/>
              <a:t>a Python akkor hasznos, ha a </a:t>
            </a:r>
            <a:r>
              <a:rPr lang="hu-HU" dirty="0"/>
              <a:t>Grafikus </a:t>
            </a:r>
            <a:r>
              <a:rPr lang="hu-HU" dirty="0" smtClean="0"/>
              <a:t>modellezővel már nem tudjuk megvalósítani</a:t>
            </a:r>
          </a:p>
          <a:p>
            <a:pPr lvl="1"/>
            <a:r>
              <a:rPr lang="hu-HU" dirty="0" smtClean="0"/>
              <a:t>alapvető nyelvi struktúrák (</a:t>
            </a:r>
            <a:r>
              <a:rPr lang="hu-HU" dirty="0" err="1" smtClean="0"/>
              <a:t>for</a:t>
            </a:r>
            <a:r>
              <a:rPr lang="hu-HU" dirty="0" smtClean="0"/>
              <a:t>, </a:t>
            </a:r>
            <a:r>
              <a:rPr lang="hu-HU" dirty="0" err="1" smtClean="0"/>
              <a:t>while</a:t>
            </a:r>
            <a:r>
              <a:rPr lang="hu-HU" dirty="0" smtClean="0"/>
              <a:t>, </a:t>
            </a:r>
            <a:r>
              <a:rPr lang="hu-HU" dirty="0" err="1" smtClean="0"/>
              <a:t>if-elif-else</a:t>
            </a:r>
            <a:r>
              <a:rPr lang="hu-HU" dirty="0"/>
              <a:t>)</a:t>
            </a:r>
            <a:endParaRPr lang="hu-HU" dirty="0" smtClean="0"/>
          </a:p>
          <a:p>
            <a:pPr lvl="1"/>
            <a:r>
              <a:rPr lang="hu-HU" dirty="0" smtClean="0"/>
              <a:t>függvények definiálása (</a:t>
            </a:r>
            <a:r>
              <a:rPr lang="hu-HU" dirty="0" err="1" smtClean="0"/>
              <a:t>def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nem </a:t>
            </a:r>
            <a:r>
              <a:rPr lang="hu-HU" dirty="0" err="1" smtClean="0"/>
              <a:t>QGIS-es</a:t>
            </a:r>
            <a:r>
              <a:rPr lang="hu-HU" dirty="0" smtClean="0"/>
              <a:t> modulok (pl. </a:t>
            </a:r>
            <a:r>
              <a:rPr lang="hu-HU" dirty="0" err="1" smtClean="0"/>
              <a:t>math</a:t>
            </a:r>
            <a:r>
              <a:rPr lang="hu-HU" dirty="0" smtClean="0"/>
              <a:t>, random) és</a:t>
            </a:r>
            <a:br>
              <a:rPr lang="hu-HU" dirty="0" smtClean="0"/>
            </a:br>
            <a:r>
              <a:rPr lang="hu-HU" dirty="0" smtClean="0"/>
              <a:t>függvények/operátorok (pl. szövegkezelés, számműveletek)</a:t>
            </a:r>
            <a:br>
              <a:rPr lang="hu-HU" dirty="0" smtClean="0"/>
            </a:br>
            <a:r>
              <a:rPr lang="hu-HU" dirty="0" smtClean="0"/>
              <a:t>használata</a:t>
            </a:r>
          </a:p>
          <a:p>
            <a:pPr lvl="1"/>
            <a:r>
              <a:rPr lang="hu-HU" dirty="0"/>
              <a:t>adatellenőrzés (pl. számérték, vetület, kiterjedés, rétegszám, mezők)</a:t>
            </a:r>
          </a:p>
          <a:p>
            <a:pPr lvl="1"/>
            <a:r>
              <a:rPr lang="hu-HU" dirty="0" smtClean="0"/>
              <a:t>kommunikáció a felhasználóval (üzenetek, hibakezelés)</a:t>
            </a:r>
          </a:p>
          <a:p>
            <a:pPr lvl="1"/>
            <a:r>
              <a:rPr lang="hu-HU" dirty="0" smtClean="0"/>
              <a:t>paraméterek sorrendje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07:05</a:t>
            </a:fld>
            <a:endParaRPr lang="en-US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8774" y="2479272"/>
            <a:ext cx="2828925" cy="361672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2588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Szkripteszköz</a:t>
            </a:r>
            <a:r>
              <a:rPr lang="hu-HU" dirty="0"/>
              <a:t> vagy modelleszköz?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példák:</a:t>
            </a:r>
          </a:p>
          <a:p>
            <a:pPr lvl="1"/>
            <a:r>
              <a:rPr lang="hu-HU" dirty="0" err="1" smtClean="0"/>
              <a:t>véletlenszám</a:t>
            </a:r>
            <a:r>
              <a:rPr lang="hu-HU" dirty="0" smtClean="0"/>
              <a:t> generálása és felhasználása bemenetként eszközhívásban (modul)</a:t>
            </a:r>
            <a:endParaRPr lang="hu-HU" dirty="0"/>
          </a:p>
          <a:p>
            <a:pPr lvl="1"/>
            <a:r>
              <a:rPr lang="hu-HU" dirty="0" err="1"/>
              <a:t>pufferképzés</a:t>
            </a:r>
            <a:r>
              <a:rPr lang="hu-HU" dirty="0"/>
              <a:t>, de csak akkor, ha vetületben van </a:t>
            </a:r>
            <a:r>
              <a:rPr lang="hu-HU" dirty="0" smtClean="0"/>
              <a:t>(kétágú elágazás)</a:t>
            </a:r>
            <a:endParaRPr lang="hu-HU" dirty="0"/>
          </a:p>
          <a:p>
            <a:pPr lvl="1"/>
            <a:r>
              <a:rPr lang="hu-HU" dirty="0" smtClean="0"/>
              <a:t>eltérő műveletek annak függvényében, hogy mi a kimeneti fájl formátuma (többágú elágazás)</a:t>
            </a:r>
            <a:endParaRPr lang="hu-HU" dirty="0"/>
          </a:p>
          <a:p>
            <a:pPr lvl="1"/>
            <a:r>
              <a:rPr lang="hu-HU" dirty="0"/>
              <a:t>végiglépkedés számsoron, mind több </a:t>
            </a:r>
            <a:r>
              <a:rPr lang="hu-HU" dirty="0" smtClean="0"/>
              <a:t>pont / mind nagyobb puffer létrehozása (iteráló ciklus)</a:t>
            </a:r>
            <a:endParaRPr lang="hu-HU" dirty="0"/>
          </a:p>
          <a:p>
            <a:pPr lvl="1"/>
            <a:r>
              <a:rPr lang="hu-HU" dirty="0"/>
              <a:t>növekvő </a:t>
            </a:r>
            <a:r>
              <a:rPr lang="hu-HU" dirty="0" err="1"/>
              <a:t>pufferméret</a:t>
            </a:r>
            <a:r>
              <a:rPr lang="hu-HU" dirty="0"/>
              <a:t>, amíg egy feltétel nem teljesül </a:t>
            </a:r>
            <a:r>
              <a:rPr lang="hu-HU" dirty="0" smtClean="0"/>
              <a:t>(</a:t>
            </a:r>
            <a:r>
              <a:rPr lang="hu-HU" dirty="0" err="1" smtClean="0"/>
              <a:t>elöltesztelő</a:t>
            </a:r>
            <a:r>
              <a:rPr lang="hu-HU" dirty="0" smtClean="0"/>
              <a:t> ciklus)</a:t>
            </a:r>
            <a:endParaRPr lang="hu-HU" dirty="0"/>
          </a:p>
          <a:p>
            <a:pPr lvl="1"/>
            <a:r>
              <a:rPr lang="hu-HU" dirty="0" smtClean="0"/>
              <a:t>hiba dobása és az eszköz leállítása rossz bemeneti paraméterek esetén</a:t>
            </a:r>
            <a:endParaRPr lang="hu-HU" dirty="0"/>
          </a:p>
          <a:p>
            <a:pPr lvl="1"/>
            <a:r>
              <a:rPr lang="hu-HU" dirty="0" smtClean="0"/>
              <a:t>összetett függvény definiálása és meghívása az eszközön belül</a:t>
            </a:r>
            <a:endParaRPr lang="hu-HU" dirty="0"/>
          </a:p>
          <a:p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81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Tartalom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mai óra célja</a:t>
            </a:r>
          </a:p>
          <a:p>
            <a:pPr lvl="1"/>
            <a:r>
              <a:rPr lang="hu-HU" dirty="0" smtClean="0"/>
              <a:t>modelleszköz létrehozása</a:t>
            </a:r>
          </a:p>
          <a:p>
            <a:pPr lvl="1"/>
            <a:r>
              <a:rPr lang="hu-HU" dirty="0" err="1" smtClean="0"/>
              <a:t>szkripteszköz</a:t>
            </a:r>
            <a:r>
              <a:rPr lang="hu-HU" dirty="0" smtClean="0"/>
              <a:t> létrehozása modell segítségével</a:t>
            </a:r>
          </a:p>
          <a:p>
            <a:pPr lvl="1"/>
            <a:r>
              <a:rPr lang="hu-HU" dirty="0" smtClean="0"/>
              <a:t>modellel létrehozott </a:t>
            </a:r>
            <a:r>
              <a:rPr lang="hu-HU" dirty="0" err="1" smtClean="0"/>
              <a:t>szkripteszköz</a:t>
            </a:r>
            <a:r>
              <a:rPr lang="hu-HU" dirty="0" smtClean="0"/>
              <a:t> kiegészítése/átalakítása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98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Szkript</a:t>
            </a:r>
            <a:r>
              <a:rPr lang="hu-HU" dirty="0"/>
              <a:t> létrehozása Grafikus modellezővel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1"/>
            <a:ext cx="5762625" cy="4754563"/>
          </a:xfrm>
        </p:spPr>
        <p:txBody>
          <a:bodyPr/>
          <a:lstStyle/>
          <a:p>
            <a:r>
              <a:rPr lang="hu-HU" dirty="0" smtClean="0"/>
              <a:t>főbb lépések:</a:t>
            </a:r>
          </a:p>
          <a:p>
            <a:pPr lvl="1"/>
            <a:r>
              <a:rPr lang="hu-HU" dirty="0" smtClean="0">
                <a:solidFill>
                  <a:srgbClr val="FF0000"/>
                </a:solidFill>
              </a:rPr>
              <a:t>bemeneti paraméterek létrehozása</a:t>
            </a:r>
          </a:p>
          <a:p>
            <a:pPr lvl="1"/>
            <a:r>
              <a:rPr lang="hu-HU" dirty="0" smtClean="0"/>
              <a:t>modell összerakása</a:t>
            </a:r>
          </a:p>
          <a:p>
            <a:pPr lvl="1"/>
            <a:r>
              <a:rPr lang="hu-HU" dirty="0" smtClean="0"/>
              <a:t>kimeneti paraméterek nevének megadása</a:t>
            </a:r>
          </a:p>
          <a:p>
            <a:pPr lvl="1"/>
            <a:r>
              <a:rPr lang="hu-HU" dirty="0" smtClean="0"/>
              <a:t>modell elnevezése és csoportba sorolása</a:t>
            </a:r>
          </a:p>
          <a:p>
            <a:pPr lvl="1"/>
            <a:r>
              <a:rPr lang="hu-HU" dirty="0" smtClean="0"/>
              <a:t>Python-kód kinyerése: "Exportálás </a:t>
            </a:r>
            <a:r>
              <a:rPr lang="hu-HU" dirty="0" err="1" smtClean="0"/>
              <a:t>szkript</a:t>
            </a:r>
            <a:r>
              <a:rPr lang="hu-HU" dirty="0" smtClean="0"/>
              <a:t> algoritmusként…"</a:t>
            </a:r>
          </a:p>
          <a:p>
            <a:pPr lvl="1"/>
            <a:r>
              <a:rPr lang="hu-HU" dirty="0" smtClean="0"/>
              <a:t>szerkeszthetjük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07:05</a:t>
            </a:fld>
            <a:endParaRPr lang="en-US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6076" y="1422400"/>
            <a:ext cx="5381623" cy="22784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6076" y="3774748"/>
            <a:ext cx="5381624" cy="2402216"/>
          </a:xfrm>
          <a:prstGeom prst="rect">
            <a:avLst/>
          </a:prstGeom>
        </p:spPr>
      </p:pic>
      <p:sp>
        <p:nvSpPr>
          <p:cNvPr id="9" name="Téglalap 8"/>
          <p:cNvSpPr/>
          <p:nvPr/>
        </p:nvSpPr>
        <p:spPr>
          <a:xfrm>
            <a:off x="7867650" y="1800225"/>
            <a:ext cx="2295525" cy="52387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23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Szkript</a:t>
            </a:r>
            <a:r>
              <a:rPr lang="hu-HU" dirty="0"/>
              <a:t> létrehozása Grafikus modellezővel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422401"/>
            <a:ext cx="5762625" cy="4754563"/>
          </a:xfrm>
        </p:spPr>
        <p:txBody>
          <a:bodyPr/>
          <a:lstStyle/>
          <a:p>
            <a:r>
              <a:rPr lang="hu-HU" dirty="0" smtClean="0"/>
              <a:t>főbb lépések:</a:t>
            </a:r>
          </a:p>
          <a:p>
            <a:pPr lvl="1"/>
            <a:r>
              <a:rPr lang="hu-HU" dirty="0" smtClean="0"/>
              <a:t>bemeneti paraméterek létrehozása</a:t>
            </a:r>
          </a:p>
          <a:p>
            <a:pPr lvl="1"/>
            <a:r>
              <a:rPr lang="hu-HU" dirty="0" smtClean="0">
                <a:solidFill>
                  <a:srgbClr val="FF0000"/>
                </a:solidFill>
              </a:rPr>
              <a:t>modell összerakása</a:t>
            </a:r>
          </a:p>
          <a:p>
            <a:pPr lvl="1"/>
            <a:r>
              <a:rPr lang="hu-HU" dirty="0" smtClean="0"/>
              <a:t>kimeneti paraméterek nevének megadása</a:t>
            </a:r>
          </a:p>
          <a:p>
            <a:pPr lvl="1"/>
            <a:r>
              <a:rPr lang="hu-HU" dirty="0" smtClean="0"/>
              <a:t>modell elnevezése és csoportba sorolása</a:t>
            </a:r>
          </a:p>
          <a:p>
            <a:pPr lvl="1"/>
            <a:r>
              <a:rPr lang="hu-HU" dirty="0" smtClean="0"/>
              <a:t>Python-kód kinyerése: "Exportálás </a:t>
            </a:r>
            <a:r>
              <a:rPr lang="hu-HU" dirty="0" err="1" smtClean="0"/>
              <a:t>szkript</a:t>
            </a:r>
            <a:r>
              <a:rPr lang="hu-HU" dirty="0" smtClean="0"/>
              <a:t> algoritmusként…"</a:t>
            </a:r>
          </a:p>
          <a:p>
            <a:pPr lvl="1"/>
            <a:r>
              <a:rPr lang="hu-HU" dirty="0" smtClean="0"/>
              <a:t>szerkeszthetjük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85AB2-E072-4841-8235-06FBDC2E49E4}" type="datetime10">
              <a:rPr lang="en-US" smtClean="0"/>
              <a:t>08:19</a:t>
            </a:fld>
            <a:endParaRPr lang="en-US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6076" y="1422400"/>
            <a:ext cx="5381623" cy="22784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6076" y="3774748"/>
            <a:ext cx="5381624" cy="2402216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 flipV="1">
            <a:off x="7867650" y="2324099"/>
            <a:ext cx="3274483" cy="125102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00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7318</TotalTime>
  <Words>2421</Words>
  <Application>Microsoft Office PowerPoint</Application>
  <PresentationFormat>Szélesvásznú</PresentationFormat>
  <Paragraphs>399</Paragraphs>
  <Slides>48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48</vt:i4>
      </vt:variant>
    </vt:vector>
  </HeadingPairs>
  <TitlesOfParts>
    <vt:vector size="54" baseType="lpstr">
      <vt:lpstr>Arial</vt:lpstr>
      <vt:lpstr>Arial Narrow</vt:lpstr>
      <vt:lpstr>Calibri</vt:lpstr>
      <vt:lpstr>Courier New</vt:lpstr>
      <vt:lpstr>Wingdings</vt:lpstr>
      <vt:lpstr>Office-téma</vt:lpstr>
      <vt:lpstr>Eszközök készítése Pythonnal 2.</vt:lpstr>
      <vt:lpstr>Feladat (múlt órai)</vt:lpstr>
      <vt:lpstr>Feladat megbeszélése</vt:lpstr>
      <vt:lpstr>Szkripteszköz vagy modelleszköz?</vt:lpstr>
      <vt:lpstr>Szkripteszköz vagy modelleszköz?</vt:lpstr>
      <vt:lpstr>Szkripteszköz vagy modelleszköz?</vt:lpstr>
      <vt:lpstr>Tartalom</vt:lpstr>
      <vt:lpstr>Szkript létrehozása Grafikus modellezővel</vt:lpstr>
      <vt:lpstr>Szkript létrehozása Grafikus modellezővel</vt:lpstr>
      <vt:lpstr>Szkript létrehozása Grafikus modellezővel</vt:lpstr>
      <vt:lpstr>Szkript létrehozása Grafikus modellezővel</vt:lpstr>
      <vt:lpstr>Szkript létrehozása Grafikus modellezővel</vt:lpstr>
      <vt:lpstr>Szkript létrehozása Grafikus modellezővel</vt:lpstr>
      <vt:lpstr>Szkript létrehozása Grafikus modellezővel</vt:lpstr>
      <vt:lpstr>Szkript létrehozása Grafikus modellezővel</vt:lpstr>
      <vt:lpstr>Szkript létrehozása Grafikus modellezővel</vt:lpstr>
      <vt:lpstr>Szkript létrehozása Grafikus modellezővel</vt:lpstr>
      <vt:lpstr>Szkript létrehozása Grafikus modellezővel</vt:lpstr>
      <vt:lpstr>Szkript létrehozása Grafikus modellezővel</vt:lpstr>
      <vt:lpstr>Szkript létrehozása Grafikus modellezővel</vt:lpstr>
      <vt:lpstr>Szkript létrehozása Grafikus modellezővel</vt:lpstr>
      <vt:lpstr>Szkript létrehozása Grafikus modellezővel</vt:lpstr>
      <vt:lpstr>Szkript létrehozása Grafikus modellezővel</vt:lpstr>
      <vt:lpstr>Modelleszközök kezelése</vt:lpstr>
      <vt:lpstr>Modellel létrehozott szkript módosítása</vt:lpstr>
      <vt:lpstr>Modellel létrehozott szkript módosítása</vt:lpstr>
      <vt:lpstr>Modellel létrehozott szkript módosítása</vt:lpstr>
      <vt:lpstr>Modellel létrehozott szkript módosítása</vt:lpstr>
      <vt:lpstr>Modellel létrehozott szkript módosítása</vt:lpstr>
      <vt:lpstr>Modellel létrehozott szkript módosítása</vt:lpstr>
      <vt:lpstr>Modellel létrehozott szkript módosítása</vt:lpstr>
      <vt:lpstr>Modellel létrehozott szkript módosítása</vt:lpstr>
      <vt:lpstr>Modellel létrehozott szkript módosítása</vt:lpstr>
      <vt:lpstr>Modellel létrehozott szkript módosítása</vt:lpstr>
      <vt:lpstr>Modellel létrehozott szkript módosítása</vt:lpstr>
      <vt:lpstr>Modellel létrehozott szkript módosítása</vt:lpstr>
      <vt:lpstr>Modellel létrehozott szkript módosítása</vt:lpstr>
      <vt:lpstr>Modellel létrehozott szkript módosítása</vt:lpstr>
      <vt:lpstr>Modellel létrehozott szkript módosítása</vt:lpstr>
      <vt:lpstr>Modellel létrehozott szkript módosítása</vt:lpstr>
      <vt:lpstr>Modellel létrehozott szkript módosítása</vt:lpstr>
      <vt:lpstr>Modellel létrehozott szkript módosítása</vt:lpstr>
      <vt:lpstr>Modellel létrehozott szkript módosítása</vt:lpstr>
      <vt:lpstr>Modellel létrehozott szkript módosítása</vt:lpstr>
      <vt:lpstr>Modellel létrehozott szkript módosítása</vt:lpstr>
      <vt:lpstr>Modellel létrehozott szkript módosítása</vt:lpstr>
      <vt:lpstr>Modellel létrehozott szkript módosítása</vt:lpstr>
      <vt:lpstr>Köszönöm a figyelmet!</vt:lpstr>
    </vt:vector>
  </TitlesOfParts>
  <Company>MTA ÖK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Ismerkedés, tematika, követelmény</dc:title>
  <dc:creator>BFÁkos</dc:creator>
  <cp:lastModifiedBy>BFÁkos</cp:lastModifiedBy>
  <cp:revision>378</cp:revision>
  <dcterms:created xsi:type="dcterms:W3CDTF">2021-09-14T06:27:21Z</dcterms:created>
  <dcterms:modified xsi:type="dcterms:W3CDTF">2023-04-19T08:55:52Z</dcterms:modified>
</cp:coreProperties>
</file>